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95" r:id="rId3"/>
    <p:sldId id="294" r:id="rId4"/>
    <p:sldId id="388" r:id="rId5"/>
    <p:sldId id="257" r:id="rId6"/>
    <p:sldId id="258" r:id="rId7"/>
    <p:sldId id="277" r:id="rId8"/>
    <p:sldId id="259" r:id="rId9"/>
    <p:sldId id="278" r:id="rId10"/>
    <p:sldId id="279" r:id="rId11"/>
    <p:sldId id="404" r:id="rId12"/>
    <p:sldId id="405" r:id="rId13"/>
    <p:sldId id="406" r:id="rId14"/>
    <p:sldId id="407" r:id="rId15"/>
    <p:sldId id="307" r:id="rId16"/>
    <p:sldId id="308" r:id="rId17"/>
    <p:sldId id="309" r:id="rId18"/>
    <p:sldId id="310" r:id="rId19"/>
    <p:sldId id="303" r:id="rId20"/>
    <p:sldId id="304" r:id="rId21"/>
    <p:sldId id="305" r:id="rId22"/>
    <p:sldId id="306" r:id="rId23"/>
    <p:sldId id="301" r:id="rId24"/>
    <p:sldId id="302" r:id="rId25"/>
    <p:sldId id="299" r:id="rId26"/>
    <p:sldId id="300" r:id="rId27"/>
    <p:sldId id="297" r:id="rId28"/>
    <p:sldId id="298" r:id="rId29"/>
    <p:sldId id="261" r:id="rId30"/>
    <p:sldId id="296" r:id="rId31"/>
    <p:sldId id="311" r:id="rId32"/>
    <p:sldId id="312" r:id="rId33"/>
    <p:sldId id="313" r:id="rId34"/>
    <p:sldId id="314" r:id="rId35"/>
    <p:sldId id="315" r:id="rId36"/>
    <p:sldId id="316" r:id="rId37"/>
    <p:sldId id="374" r:id="rId38"/>
    <p:sldId id="373" r:id="rId39"/>
    <p:sldId id="375" r:id="rId40"/>
    <p:sldId id="376" r:id="rId41"/>
    <p:sldId id="377" r:id="rId42"/>
    <p:sldId id="378" r:id="rId43"/>
    <p:sldId id="321" r:id="rId44"/>
    <p:sldId id="322" r:id="rId45"/>
    <p:sldId id="319" r:id="rId46"/>
    <p:sldId id="320" r:id="rId47"/>
    <p:sldId id="317" r:id="rId48"/>
    <p:sldId id="318" r:id="rId49"/>
    <p:sldId id="265" r:id="rId50"/>
    <p:sldId id="266" r:id="rId51"/>
    <p:sldId id="387" r:id="rId52"/>
    <p:sldId id="385" r:id="rId53"/>
    <p:sldId id="386" r:id="rId54"/>
    <p:sldId id="381" r:id="rId55"/>
    <p:sldId id="382" r:id="rId56"/>
    <p:sldId id="383" r:id="rId57"/>
    <p:sldId id="384" r:id="rId58"/>
    <p:sldId id="379" r:id="rId59"/>
    <p:sldId id="380" r:id="rId60"/>
    <p:sldId id="26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270" r:id="rId69"/>
    <p:sldId id="356" r:id="rId70"/>
    <p:sldId id="357" r:id="rId71"/>
    <p:sldId id="358" r:id="rId72"/>
    <p:sldId id="360" r:id="rId73"/>
    <p:sldId id="361" r:id="rId74"/>
    <p:sldId id="362" r:id="rId75"/>
    <p:sldId id="363" r:id="rId76"/>
    <p:sldId id="364" r:id="rId77"/>
    <p:sldId id="271" r:id="rId78"/>
    <p:sldId id="280" r:id="rId79"/>
    <p:sldId id="365" r:id="rId80"/>
    <p:sldId id="366" r:id="rId81"/>
    <p:sldId id="368" r:id="rId82"/>
    <p:sldId id="367" r:id="rId83"/>
    <p:sldId id="369" r:id="rId84"/>
    <p:sldId id="371" r:id="rId85"/>
    <p:sldId id="282" r:id="rId86"/>
    <p:sldId id="372" r:id="rId87"/>
    <p:sldId id="283" r:id="rId88"/>
    <p:sldId id="389" r:id="rId89"/>
    <p:sldId id="390" r:id="rId90"/>
    <p:sldId id="391" r:id="rId91"/>
    <p:sldId id="392" r:id="rId92"/>
    <p:sldId id="393" r:id="rId93"/>
    <p:sldId id="394" r:id="rId94"/>
    <p:sldId id="395" r:id="rId95"/>
    <p:sldId id="396" r:id="rId96"/>
    <p:sldId id="397" r:id="rId97"/>
    <p:sldId id="398" r:id="rId98"/>
    <p:sldId id="399" r:id="rId99"/>
    <p:sldId id="400" r:id="rId100"/>
    <p:sldId id="401" r:id="rId101"/>
    <p:sldId id="402" r:id="rId102"/>
    <p:sldId id="403" r:id="rId103"/>
    <p:sldId id="370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3854-D0F4-6D47-81B2-BD8149506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56AA4-E5EE-594C-A5D5-88643A6A8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F036E-2223-C14D-A4D2-6197B582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DB446-CB3E-4F46-9CA1-5DC3170F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09A17-7C17-E94E-AC17-426959F1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290B-448A-6742-A5AC-04362132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47342-0EA3-254B-AC9D-E0FB337B4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9ECEF-2628-584E-981F-DD496A6F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9E0CE-6119-094F-9845-BBCFBFE54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1349F-69E9-8747-A649-87D808B2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2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0F3A75-41E2-D245-A782-122AEA311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45700-3543-674B-BE4A-57E092E77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193E9-1322-2A4F-8339-A74789F74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2AE81-147A-C543-839C-7626F8C5C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EC766-41C2-9541-B994-683F5495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8762-F92F-6D4C-A592-8AD758AFF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A440-08FB-B049-97E5-C00D459E7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F2012-4BAD-EE41-B26B-E0985F66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0508-8E96-9645-925C-3C484BEA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73BC8-C7D7-7443-B132-17FF0459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D63A-A73B-B144-9F73-B97F679D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531C1-E3A6-FB47-AC78-6A9EEFED3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B1A1-6793-954C-8A36-AACF5A38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5B7FC-376A-D347-9B1B-2E427BFC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A138-FF7F-D04B-B806-590F182D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3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8E5F-5FA5-D547-BB0E-BDB04632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1C42-BB07-7C47-B6BE-21C9BEEF6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9A707-53CD-254A-8835-C084C44E9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5F9A9-1A74-6240-826A-AF74CBBC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B6360-FF72-FC41-B54F-C776D563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A3E01-F7D8-5E46-BD87-296BB3C6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7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3A92-B209-6241-AB9E-CE5CB700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CCABB-EFFE-B24D-8EE9-978D01C0E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9785A-C862-1342-9832-EC6F03058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0DB74-7D58-3E42-B91D-2788E37A3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026A7-3F85-5441-89EE-05D427552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E1219-E432-F74F-8537-CDD43C30F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6895C-920B-7B4F-9874-C0501D3C6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2DC23-D391-AD41-86E7-4DEFB5C8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9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CDB3-6006-9D49-9B24-78A3DBBC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24A4E-C935-FD4F-8558-960E51B8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F1946-8847-6C43-BF91-4F7D4594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F1C84-2A17-6143-BDC9-5C5E9532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6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D19EB-EBEA-AD44-B262-EB96EA4B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6A27F-953D-C74F-A254-5F455D7A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65F5B-7C60-6141-BC48-7B3CF101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F58B-503C-0D4B-BFF3-F6FE1BB1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344E2-F5AF-8A46-BDFA-3B734911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9E2DA-04DE-6A46-9FAF-D44EA2C2E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7D301-2ECB-494D-B6C6-AD4D18C4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360D5-FDB1-BC4F-AA64-837FF91F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157F2-E872-CC4F-B7D5-E556A7FD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3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0722-FD06-944B-87D2-61A865E8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88BA55-8E69-1247-9D9A-A0B723CCC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74AD6-37A9-6448-86B7-8BB9FFF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7A976-53B3-C84E-A9B8-FEACBD66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D4418-C684-A749-91CE-09D465FF2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C9EA4-758B-1749-923E-2C8658DF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1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D6DB04-E7A5-8543-B907-82073485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3CB57-6706-D643-BA3A-3BFB0FFFB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049CB-1444-974E-AEAA-2C35B194A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1FE09-C617-4E71-89A5-CF328E3A0C6C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D4479-F72B-E944-BE9F-D1CC48C7D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57AC3-5913-DA40-B36F-C062CD8D8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F9A5D-EB52-400D-BAB6-9DA63E95D6E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A69283-2614-5C46-80FE-41EA01206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85966" y="-72302"/>
            <a:ext cx="874854" cy="8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4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7CA-614F-45EE-BEA1-8A70553F8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002087"/>
          </a:xfrm>
        </p:spPr>
        <p:txBody>
          <a:bodyPr>
            <a:normAutofit fontScale="90000"/>
          </a:bodyPr>
          <a:lstStyle/>
          <a:p>
            <a:r>
              <a:rPr lang="en-US" dirty="0"/>
              <a:t>Phoenix </a:t>
            </a:r>
            <a:br>
              <a:rPr lang="en-US" dirty="0"/>
            </a:br>
            <a:r>
              <a:rPr lang="en-US" sz="3100" dirty="0"/>
              <a:t>Advanced near surface modeling for Big Data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DeepTrace</a:t>
            </a:r>
            <a:br>
              <a:rPr lang="en-US" dirty="0"/>
            </a:br>
            <a:r>
              <a:rPr lang="en-US" sz="3100" dirty="0"/>
              <a:t>The most advanced neural net picker in industry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54AD3-BF5A-418B-B5D5-B7DCD97C1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10250"/>
            <a:ext cx="9144000" cy="4191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Front Range Geosciences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87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B9EF-C276-4959-9777-03B0A2DC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DeepTrace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F1B2B-EA34-4CDE-9EA8-BA382F9EA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time to generate a final set of picks was about two days. This includes time to generate an initial VNS tomography model.</a:t>
            </a:r>
          </a:p>
          <a:p>
            <a:r>
              <a:rPr lang="en-US" dirty="0"/>
              <a:t>The resulting picks have not been modified in any way</a:t>
            </a:r>
          </a:p>
          <a:p>
            <a:r>
              <a:rPr lang="en-US" dirty="0"/>
              <a:t>On the following slides DeepTrace picks are shown in green, human picks in red for comparison</a:t>
            </a:r>
          </a:p>
          <a:p>
            <a:r>
              <a:rPr lang="en-US" dirty="0"/>
              <a:t>The gathers have been flattened using an ANS tomography model</a:t>
            </a:r>
          </a:p>
        </p:txBody>
      </p:sp>
    </p:spTree>
    <p:extLst>
      <p:ext uri="{BB962C8B-B14F-4D97-AF65-F5344CB8AC3E}">
        <p14:creationId xmlns:p14="http://schemas.microsoft.com/office/powerpoint/2010/main" val="1122010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2A4-06D9-4486-A958-745CD1F2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#5 – elevation statics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118FD25-BE98-49DE-BC1D-0374AE278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26907770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26C0-D351-4574-BE39-F4B3EB01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#5 – third party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BDB1A9-E887-49F0-8C57-E64EE8535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39006519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9DC8-9F48-41F1-B271-960BBA26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#5 – ANS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152F4F-88CF-4253-BF6D-8CFEF3054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36199654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C671-890B-4D5B-AD07-6B3B1941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98E0-9D93-4847-B4BE-9B348FEB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DeepTrace picks were used to generate a very accurate near surface model which produced excellent statics.</a:t>
            </a:r>
          </a:p>
          <a:p>
            <a:r>
              <a:rPr lang="en-US" dirty="0"/>
              <a:t>These picks were generated in two days with minimal human involvement</a:t>
            </a:r>
          </a:p>
          <a:p>
            <a:r>
              <a:rPr lang="en-US" dirty="0"/>
              <a:t>The new tomography algorithm in Phoenix  provides improved geophysical results over legacy software</a:t>
            </a:r>
          </a:p>
          <a:p>
            <a:r>
              <a:rPr lang="en-US"/>
              <a:t>Using DeepTrace and Phoenix, the largest and most difficult surveys can be picked and processed in days instead of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3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B7CA6-7D3C-4614-B34E-0C3D281B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example – easy data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D84D15-6E76-43E3-8827-104F3922A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72" y="1825625"/>
            <a:ext cx="7525255" cy="43513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3624026-FB76-44DD-B05B-BD020A8C73B9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52CE0A2-C5D7-49DF-9F11-E78B5D67E9CE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543BB8-4530-45B4-8D9A-F9667CD5A3AF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43D92A-4AFA-4CB3-BD13-FD2023FB0FEF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D50BD-118E-453B-93A7-12BA3729CC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806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6E58-0209-4EF6-8FCF-DF01FBF3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example – easy data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A87657-B8F8-426F-BC1F-BF5A7ED60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72" y="1825625"/>
            <a:ext cx="7525255" cy="43513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CBA9AD-0DC3-4342-A9FE-0613D4C78482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3F5988-7C2C-4662-B400-CB42993385E3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FF7F9-E128-4CB4-91B0-BC0480C78303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51618B-E636-4945-B683-4EB36B5159BF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7CF585-A3C5-4017-9588-F55594687DAE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6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C2C8-7C2A-4C6D-B300-A3D997FC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example – easy data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080E0C8-C135-497B-A5B8-07E213901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72" y="1825625"/>
            <a:ext cx="7525255" cy="43513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809D649-7154-47F3-860D-ECC150246418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26084A-EF4A-4A5C-A355-0CE830283792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805536-172E-4A57-B9DD-BE625DABB5C5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CB1587-4F48-4706-940E-7B148F4C880C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BE27A9-4A72-4153-9AB8-910CB1CC2190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62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EE16-081A-4C5B-BA0F-0B86CBE3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example – easy data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005C8B-947A-435C-BE2F-96BA1C02D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72" y="1825625"/>
            <a:ext cx="7525255" cy="43513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6E70740-32E0-4C88-88B0-3BB50595138B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2DB426-60D3-4305-9C45-973BD73D5D4D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0939A6-928C-458C-8A0E-0D6A99DDCA91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8DEA7E-8521-47DC-8C3E-B2131C3886E4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0ACA66-AE9A-4043-804D-15F8026997E8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139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B68C0-67E5-4F67-A5CB-A9901956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57DA-47A2-4336-8069-EAC0FAB68DB5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86BFB1-30B8-4D77-B1FB-251A971BEF89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29F57-C584-436F-B20E-74B6B5856A36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93EAC-29F3-48D4-9DED-1B0B05C47318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08766-A139-4CE5-AC59-F524E3C34B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2" name="Content Placeholder 11" descr="A screenshot of a map&#10;&#10;Description automatically generated">
            <a:extLst>
              <a:ext uri="{FF2B5EF4-FFF2-40B4-BE49-F238E27FC236}">
                <a16:creationId xmlns:a16="http://schemas.microsoft.com/office/drawing/2014/main" id="{A5B18CD9-F593-430C-B08A-C9931AE63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2584541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E56C-025E-4A9D-9A40-F823430E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bandpass filter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3BE7E96-5143-474A-92FB-6BF37A6E8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80FB4C-DB50-44CF-9FD9-BFEFE089ACB4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AC703-5099-4A70-BB45-3B105CD9A90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502AD-2E20-4D08-AA89-A740AC0D7AD0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E5DFF-39CA-4D4C-9BF1-440EE98154D2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44D64-4DCF-4422-891D-5E7A47659F8D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97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B68C0-67E5-4F67-A5CB-A9901956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57DA-47A2-4336-8069-EAC0FAB68DB5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86BFB1-30B8-4D77-B1FB-251A971BEF89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29F57-C584-436F-B20E-74B6B5856A36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93EAC-29F3-48D4-9DED-1B0B05C47318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08766-A139-4CE5-AC59-F524E3C34B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63A1A20-3092-46DD-8BCD-961E50DF1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407774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E56C-025E-4A9D-9A40-F823430E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bandpass filter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80FB4C-DB50-44CF-9FD9-BFEFE089ACB4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AC703-5099-4A70-BB45-3B105CD9A90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502AD-2E20-4D08-AA89-A740AC0D7AD0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E5DFF-39CA-4D4C-9BF1-440EE98154D2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44D64-4DCF-4422-891D-5E7A47659F8D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040637-95B0-41FB-ACF4-13D23D634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2383701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B68C0-67E5-4F67-A5CB-A9901956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57DA-47A2-4336-8069-EAC0FAB68DB5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86BFB1-30B8-4D77-B1FB-251A971BEF89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29F57-C584-436F-B20E-74B6B5856A36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93EAC-29F3-48D4-9DED-1B0B05C47318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08766-A139-4CE5-AC59-F524E3C34B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2" name="Content Placeholder 11" descr="A screenshot of a map&#10;&#10;Description automatically generated">
            <a:extLst>
              <a:ext uri="{FF2B5EF4-FFF2-40B4-BE49-F238E27FC236}">
                <a16:creationId xmlns:a16="http://schemas.microsoft.com/office/drawing/2014/main" id="{A5B18CD9-F593-430C-B08A-C9931AE63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340285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D133-B6F1-4B2E-99FA-1B4DBA27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Phoenix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6EDF-1E04-4FF9-BAED-DC7FB419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first break picking tools</a:t>
            </a:r>
          </a:p>
          <a:p>
            <a:pPr lvl="1"/>
            <a:r>
              <a:rPr lang="en-US" dirty="0"/>
              <a:t>Manual pick displays, including advanced offset plane picker</a:t>
            </a:r>
          </a:p>
          <a:p>
            <a:pPr lvl="1"/>
            <a:r>
              <a:rPr lang="en-US" dirty="0"/>
              <a:t>Standard algorithmic automatic pick routines (threshold, energy onset,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Geometry and polarity QC analysis (via delay time analysis)</a:t>
            </a:r>
          </a:p>
          <a:p>
            <a:r>
              <a:rPr lang="en-US" dirty="0"/>
              <a:t>Near surface modeling</a:t>
            </a:r>
          </a:p>
          <a:p>
            <a:pPr lvl="1"/>
            <a:r>
              <a:rPr lang="en-US" dirty="0"/>
              <a:t>Delay time analysis</a:t>
            </a:r>
          </a:p>
          <a:p>
            <a:pPr lvl="1"/>
            <a:r>
              <a:rPr lang="en-US" dirty="0"/>
              <a:t>VNS (Variable Node Spacing) tomography</a:t>
            </a:r>
          </a:p>
          <a:p>
            <a:pPr lvl="1"/>
            <a:r>
              <a:rPr lang="en-US" dirty="0"/>
              <a:t>ANS (Adaptive Node Spacing) tomography.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02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E56C-025E-4A9D-9A40-F823430E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bandpass filter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3BE7E96-5143-474A-92FB-6BF37A6E8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80FB4C-DB50-44CF-9FD9-BFEFE089ACB4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AC703-5099-4A70-BB45-3B105CD9A90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502AD-2E20-4D08-AA89-A740AC0D7AD0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E5DFF-39CA-4D4C-9BF1-440EE98154D2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44D64-4DCF-4422-891D-5E7A47659F8D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97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B68C0-67E5-4F67-A5CB-A9901956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57DA-47A2-4336-8069-EAC0FAB68DB5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86BFB1-30B8-4D77-B1FB-251A971BEF89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29F57-C584-436F-B20E-74B6B5856A36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93EAC-29F3-48D4-9DED-1B0B05C47318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08766-A139-4CE5-AC59-F524E3C34B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4DD4AC-D4B4-4F1C-AF39-5C4ECB58E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430470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E56C-025E-4A9D-9A40-F823430E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bandpass filter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80FB4C-DB50-44CF-9FD9-BFEFE089ACB4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AC703-5099-4A70-BB45-3B105CD9A90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502AD-2E20-4D08-AA89-A740AC0D7AD0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E5DFF-39CA-4D4C-9BF1-440EE98154D2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44D64-4DCF-4422-891D-5E7A47659F8D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BAAE516-7D3A-444F-8D74-D8219E28A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3617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B68C0-67E5-4F67-A5CB-A9901956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57DA-47A2-4336-8069-EAC0FAB68DB5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86BFB1-30B8-4D77-B1FB-251A971BEF89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29F57-C584-436F-B20E-74B6B5856A36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93EAC-29F3-48D4-9DED-1B0B05C47318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08766-A139-4CE5-AC59-F524E3C34B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A8534036-E477-4EEE-BDE2-392361B47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2451001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E56C-025E-4A9D-9A40-F823430E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bandpass filter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80FB4C-DB50-44CF-9FD9-BFEFE089ACB4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AC703-5099-4A70-BB45-3B105CD9A90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502AD-2E20-4D08-AA89-A740AC0D7AD0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E5DFF-39CA-4D4C-9BF1-440EE98154D2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44D64-4DCF-4422-891D-5E7A47659F8D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2" name="Content Placeholder 11" descr="A screenshot of a map&#10;&#10;Description automatically generated">
            <a:extLst>
              <a:ext uri="{FF2B5EF4-FFF2-40B4-BE49-F238E27FC236}">
                <a16:creationId xmlns:a16="http://schemas.microsoft.com/office/drawing/2014/main" id="{DE4D5889-8C17-4309-B67F-55EB18E05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534483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B68C0-67E5-4F67-A5CB-A9901956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57DA-47A2-4336-8069-EAC0FAB68DB5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86BFB1-30B8-4D77-B1FB-251A971BEF89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29F57-C584-436F-B20E-74B6B5856A36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93EAC-29F3-48D4-9DED-1B0B05C47318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08766-A139-4CE5-AC59-F524E3C34B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41E2C3-74B7-462E-8F56-2019B0BCF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1639190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E56C-025E-4A9D-9A40-F823430E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bandpass filter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80FB4C-DB50-44CF-9FD9-BFEFE089ACB4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AC703-5099-4A70-BB45-3B105CD9A90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502AD-2E20-4D08-AA89-A740AC0D7AD0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E5DFF-39CA-4D4C-9BF1-440EE98154D2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44D64-4DCF-4422-891D-5E7A47659F8D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61D8D8-5AFF-4D57-9E7E-95B3907D5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3004558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B68C0-67E5-4F67-A5CB-A9901956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57DA-47A2-4336-8069-EAC0FAB68DB5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86BFB1-30B8-4D77-B1FB-251A971BEF89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29F57-C584-436F-B20E-74B6B5856A36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93EAC-29F3-48D4-9DED-1B0B05C47318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08766-A139-4CE5-AC59-F524E3C34B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117C2BA4-5658-4731-9A45-056C10CD9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743296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E56C-025E-4A9D-9A40-F823430E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bandpass filter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80FB4C-DB50-44CF-9FD9-BFEFE089ACB4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AC703-5099-4A70-BB45-3B105CD9A90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502AD-2E20-4D08-AA89-A740AC0D7AD0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E5DFF-39CA-4D4C-9BF1-440EE98154D2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44D64-4DCF-4422-891D-5E7A47659F8D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552271-F928-48DB-82CC-E32B41649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312207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B68C0-67E5-4F67-A5CB-A9901956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57DA-47A2-4336-8069-EAC0FAB68DB5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86BFB1-30B8-4D77-B1FB-251A971BEF89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29F57-C584-436F-B20E-74B6B5856A36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93EAC-29F3-48D4-9DED-1B0B05C47318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08766-A139-4CE5-AC59-F524E3C34B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6" name="Content Placeholder 15" descr="A screenshot of a map&#10;&#10;Description automatically generated">
            <a:extLst>
              <a:ext uri="{FF2B5EF4-FFF2-40B4-BE49-F238E27FC236}">
                <a16:creationId xmlns:a16="http://schemas.microsoft.com/office/drawing/2014/main" id="{35430414-92D4-43FF-99F6-3C5A18095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183496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6F39-4424-4494-A825-8EDE2EEA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Phoenix was designed to meet several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DCDB6-4C3A-4033-8A29-B6C39BB4C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 Big Data surveys. </a:t>
            </a:r>
          </a:p>
          <a:p>
            <a:pPr lvl="1"/>
            <a:r>
              <a:rPr lang="en-US" dirty="0"/>
              <a:t>Billions of traces, thousands of square miles</a:t>
            </a:r>
          </a:p>
          <a:p>
            <a:pPr lvl="1"/>
            <a:r>
              <a:rPr lang="en-US" dirty="0"/>
              <a:t>Accomplished via Distributed Project Logic </a:t>
            </a:r>
          </a:p>
          <a:p>
            <a:r>
              <a:rPr lang="en-US" dirty="0"/>
              <a:t>Provide the most advanced travel time tomography and delay time algorithms</a:t>
            </a:r>
          </a:p>
          <a:p>
            <a:r>
              <a:rPr lang="en-US" dirty="0"/>
              <a:t>Serve as a platform for more advanced technology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60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E56C-025E-4A9D-9A40-F823430E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bandpass filter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80FB4C-DB50-44CF-9FD9-BFEFE089ACB4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AC703-5099-4A70-BB45-3B105CD9A90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502AD-2E20-4D08-AA89-A740AC0D7AD0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E5DFF-39CA-4D4C-9BF1-440EE98154D2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44D64-4DCF-4422-891D-5E7A47659F8D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4" name="Content Placeholder 13" descr="A screenshot of a map&#10;&#10;Description automatically generated">
            <a:extLst>
              <a:ext uri="{FF2B5EF4-FFF2-40B4-BE49-F238E27FC236}">
                <a16:creationId xmlns:a16="http://schemas.microsoft.com/office/drawing/2014/main" id="{F8197E68-DA5A-43F1-9446-4954B9E3E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2002959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B68C0-67E5-4F67-A5CB-A9901956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57DA-47A2-4336-8069-EAC0FAB68DB5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86BFB1-30B8-4D77-B1FB-251A971BEF89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29F57-C584-436F-B20E-74B6B5856A36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93EAC-29F3-48D4-9DED-1B0B05C47318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08766-A139-4CE5-AC59-F524E3C34B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38806795-EC41-4F4D-9A67-60E3E97D0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3393040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E56C-025E-4A9D-9A40-F823430E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bandpass filter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80FB4C-DB50-44CF-9FD9-BFEFE089ACB4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AC703-5099-4A70-BB45-3B105CD9A90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502AD-2E20-4D08-AA89-A740AC0D7AD0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E5DFF-39CA-4D4C-9BF1-440EE98154D2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44D64-4DCF-4422-891D-5E7A47659F8D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B3E975AE-31BA-42D4-99CB-4AAEDDC3F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3404348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B68C0-67E5-4F67-A5CB-A9901956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57DA-47A2-4336-8069-EAC0FAB68DB5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86BFB1-30B8-4D77-B1FB-251A971BEF89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29F57-C584-436F-B20E-74B6B5856A36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93EAC-29F3-48D4-9DED-1B0B05C47318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08766-A139-4CE5-AC59-F524E3C34B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D055803-9559-4907-A802-671375261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3629790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E56C-025E-4A9D-9A40-F823430E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bandpass filter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80FB4C-DB50-44CF-9FD9-BFEFE089ACB4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AC703-5099-4A70-BB45-3B105CD9A90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502AD-2E20-4D08-AA89-A740AC0D7AD0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E5DFF-39CA-4D4C-9BF1-440EE98154D2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44D64-4DCF-4422-891D-5E7A47659F8D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1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D2E6F41-E668-47BA-828A-1ABBD8D12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2837441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B68C0-67E5-4F67-A5CB-A9901956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57DA-47A2-4336-8069-EAC0FAB68DB5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86BFB1-30B8-4D77-B1FB-251A971BEF89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29F57-C584-436F-B20E-74B6B5856A36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93EAC-29F3-48D4-9DED-1B0B05C47318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08766-A139-4CE5-AC59-F524E3C34BD4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5B3ADB4E-5D96-483E-85B1-8757D6AAE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3221027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E56C-025E-4A9D-9A40-F823430E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bandpass filter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80FB4C-DB50-44CF-9FD9-BFEFE089ACB4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AC703-5099-4A70-BB45-3B105CD9A90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502AD-2E20-4D08-AA89-A740AC0D7AD0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E5DFF-39CA-4D4C-9BF1-440EE98154D2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944D64-4DCF-4422-891D-5E7A47659F8D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1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7FB6E06-15C5-47A3-B0B8-38AC3DAC1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86" y="1825625"/>
            <a:ext cx="8141627" cy="4351338"/>
          </a:xfrm>
        </p:spPr>
      </p:pic>
    </p:spTree>
    <p:extLst>
      <p:ext uri="{BB962C8B-B14F-4D97-AF65-F5344CB8AC3E}">
        <p14:creationId xmlns:p14="http://schemas.microsoft.com/office/powerpoint/2010/main" val="2415980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0F9B-D19D-48A6-AB66-F7E7C63B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no moveout</a:t>
            </a:r>
            <a:br>
              <a:rPr lang="en-US" dirty="0"/>
            </a:br>
            <a:r>
              <a:rPr lang="en-US" dirty="0"/>
              <a:t>STA/LTA analysis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6EE925F-2B0F-43A2-99CF-096EB7CDA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37" y="1825625"/>
            <a:ext cx="7203126" cy="4351338"/>
          </a:xfrm>
        </p:spPr>
      </p:pic>
    </p:spTree>
    <p:extLst>
      <p:ext uri="{BB962C8B-B14F-4D97-AF65-F5344CB8AC3E}">
        <p14:creationId xmlns:p14="http://schemas.microsoft.com/office/powerpoint/2010/main" val="3492615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0B47-6C83-448F-857C-E7EEA40D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no moveout</a:t>
            </a:r>
            <a:br>
              <a:rPr lang="en-US" dirty="0"/>
            </a:br>
            <a:r>
              <a:rPr lang="en-US" dirty="0"/>
              <a:t>Picks killed using STA/LTA </a:t>
            </a:r>
            <a:r>
              <a:rPr lang="en-US" dirty="0" err="1"/>
              <a:t>threshhold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2685E3-4465-44B6-8E80-01068F37A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37" y="1825625"/>
            <a:ext cx="7203126" cy="4351338"/>
          </a:xfrm>
        </p:spPr>
      </p:pic>
    </p:spTree>
    <p:extLst>
      <p:ext uri="{BB962C8B-B14F-4D97-AF65-F5344CB8AC3E}">
        <p14:creationId xmlns:p14="http://schemas.microsoft.com/office/powerpoint/2010/main" val="3578590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AF50-5684-4395-8C3E-C310B205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no moveout</a:t>
            </a:r>
            <a:br>
              <a:rPr lang="en-US" dirty="0"/>
            </a:br>
            <a:r>
              <a:rPr lang="en-US" dirty="0"/>
              <a:t>STA/LTA analysis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330FBA23-D366-45D4-BE0F-0898F2698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37" y="1825625"/>
            <a:ext cx="7203126" cy="4351338"/>
          </a:xfrm>
        </p:spPr>
      </p:pic>
    </p:spTree>
    <p:extLst>
      <p:ext uri="{BB962C8B-B14F-4D97-AF65-F5344CB8AC3E}">
        <p14:creationId xmlns:p14="http://schemas.microsoft.com/office/powerpoint/2010/main" val="350939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DeepTrace Functionality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Using modern Deep Learning techniques for computer vision, DeepTrace achieves state-of-the-art accuracy for automated picking.</a:t>
            </a:r>
          </a:p>
          <a:p>
            <a:r>
              <a:rPr dirty="0"/>
              <a:t>Using model </a:t>
            </a:r>
            <a:r>
              <a:rPr dirty="0" err="1"/>
              <a:t>ensembling</a:t>
            </a:r>
            <a:r>
              <a:rPr dirty="0"/>
              <a:t>, DeepTrace makes multiple picks and uses statistical reasoning to find the best fit, while providing confidence intervals.</a:t>
            </a:r>
          </a:p>
          <a:p>
            <a:r>
              <a:rPr dirty="0"/>
              <a:t>DeepTrace is constantly improving as it is trained with new and more varied data. </a:t>
            </a:r>
            <a:r>
              <a:rPr lang="en-GB" dirty="0"/>
              <a:t>It c</a:t>
            </a:r>
            <a:r>
              <a:rPr dirty="0"/>
              <a:t>an be exclusively trained on client in-house data to provide best results.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47B03-BF83-B040-AC08-4665111A9F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4</a:t>
            </a:fld>
            <a:endParaRPr lang="en-GB"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7455-DD79-4415-88AE-B11AF0FA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no moveout</a:t>
            </a:r>
            <a:br>
              <a:rPr lang="en-US" dirty="0"/>
            </a:br>
            <a:r>
              <a:rPr lang="en-US" dirty="0"/>
              <a:t>Picks killed using STA/LTA </a:t>
            </a:r>
            <a:r>
              <a:rPr lang="en-US" dirty="0" err="1"/>
              <a:t>threshhold</a:t>
            </a:r>
            <a:endParaRPr lang="en-US" dirty="0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21AE8D0B-93F6-49A2-825C-6C8C3A65D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37" y="1825625"/>
            <a:ext cx="7203126" cy="4351338"/>
          </a:xfrm>
        </p:spPr>
      </p:pic>
    </p:spTree>
    <p:extLst>
      <p:ext uri="{BB962C8B-B14F-4D97-AF65-F5344CB8AC3E}">
        <p14:creationId xmlns:p14="http://schemas.microsoft.com/office/powerpoint/2010/main" val="2619350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8EF3-9AF6-4613-93EF-6292B291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no moveout</a:t>
            </a:r>
            <a:br>
              <a:rPr lang="en-US" dirty="0"/>
            </a:br>
            <a:r>
              <a:rPr lang="en-US" dirty="0"/>
              <a:t>STA/LTA analysis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8C37CC-6D32-494E-B937-F6C680CC6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6" y="1825625"/>
            <a:ext cx="7607287" cy="4351338"/>
          </a:xfrm>
        </p:spPr>
      </p:pic>
    </p:spTree>
    <p:extLst>
      <p:ext uri="{BB962C8B-B14F-4D97-AF65-F5344CB8AC3E}">
        <p14:creationId xmlns:p14="http://schemas.microsoft.com/office/powerpoint/2010/main" val="543259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A8E-232B-4F5C-8579-21BC49EF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break pick example – no moveout</a:t>
            </a:r>
            <a:br>
              <a:rPr lang="en-US" dirty="0"/>
            </a:br>
            <a:r>
              <a:rPr lang="en-US" dirty="0"/>
              <a:t>Picks killed using STA/LTA </a:t>
            </a:r>
            <a:r>
              <a:rPr lang="en-US" dirty="0" err="1"/>
              <a:t>threshhold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D03244-717A-407D-BFC5-83D17583C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6" y="1825625"/>
            <a:ext cx="7607287" cy="4351338"/>
          </a:xfrm>
        </p:spPr>
      </p:pic>
    </p:spTree>
    <p:extLst>
      <p:ext uri="{BB962C8B-B14F-4D97-AF65-F5344CB8AC3E}">
        <p14:creationId xmlns:p14="http://schemas.microsoft.com/office/powerpoint/2010/main" val="838659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8996-6EA2-420D-A80D-92ECD0F6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plane picker (DX-DY) – Tomography not applied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EB68ED-8E05-408F-9EF1-4D794935F54B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4C21B55-C92A-4879-AD42-1A486D0FD98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3BD671-C934-4C43-93B1-04EF1E4BB4D9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50042D-E75D-4ACD-9FD4-E39916237129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80A664-39AF-441A-B952-540D36C43070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640DAD8-E32C-4776-AD68-BFA2BFC6B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97" y="1825625"/>
            <a:ext cx="7994605" cy="4351338"/>
          </a:xfrm>
        </p:spPr>
      </p:pic>
    </p:spTree>
    <p:extLst>
      <p:ext uri="{BB962C8B-B14F-4D97-AF65-F5344CB8AC3E}">
        <p14:creationId xmlns:p14="http://schemas.microsoft.com/office/powerpoint/2010/main" val="2522130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1BAB-D0EB-4C89-B11C-C5D74EA8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plane picker (DX-DY) – Tomography applied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E133DD-8416-456A-9E27-C627EAFF0207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79F4BD-C3D8-490E-A862-E4CF0835BCE2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753995-691F-4487-9FA7-4334E958AADB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83AE458-5CF6-4E0C-AFDD-3391B06F6933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BE3F1A-8C69-4FC4-9A8F-D6FA5019314C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E78FDB5-113F-435E-838F-3579267E7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97" y="1825625"/>
            <a:ext cx="7994605" cy="4351338"/>
          </a:xfrm>
        </p:spPr>
      </p:pic>
    </p:spTree>
    <p:extLst>
      <p:ext uri="{BB962C8B-B14F-4D97-AF65-F5344CB8AC3E}">
        <p14:creationId xmlns:p14="http://schemas.microsoft.com/office/powerpoint/2010/main" val="2325239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8996-6EA2-420D-A80D-92ECD0F6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plane picker (DX-DY) – Tomography not applied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EB68ED-8E05-408F-9EF1-4D794935F54B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4C21B55-C92A-4879-AD42-1A486D0FD98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3BD671-C934-4C43-93B1-04EF1E4BB4D9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50042D-E75D-4ACD-9FD4-E39916237129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80A664-39AF-441A-B952-540D36C43070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6" name="Content Placeholder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70AE862-6C5D-4F4F-81B6-C5A742A36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97" y="1825625"/>
            <a:ext cx="7994605" cy="4351338"/>
          </a:xfrm>
        </p:spPr>
      </p:pic>
    </p:spTree>
    <p:extLst>
      <p:ext uri="{BB962C8B-B14F-4D97-AF65-F5344CB8AC3E}">
        <p14:creationId xmlns:p14="http://schemas.microsoft.com/office/powerpoint/2010/main" val="1171576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1BAB-D0EB-4C89-B11C-C5D74EA8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plane picker (DX-DY) – Tomography applied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E133DD-8416-456A-9E27-C627EAFF0207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79F4BD-C3D8-490E-A862-E4CF0835BCE2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753995-691F-4487-9FA7-4334E958AADB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83AE458-5CF6-4E0C-AFDD-3391B06F6933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BE3F1A-8C69-4FC4-9A8F-D6FA5019314C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A406B8F-DCED-43C8-9753-7AC627ECA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97" y="1825625"/>
            <a:ext cx="7994605" cy="4351338"/>
          </a:xfrm>
        </p:spPr>
      </p:pic>
    </p:spTree>
    <p:extLst>
      <p:ext uri="{BB962C8B-B14F-4D97-AF65-F5344CB8AC3E}">
        <p14:creationId xmlns:p14="http://schemas.microsoft.com/office/powerpoint/2010/main" val="139694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8996-6EA2-420D-A80D-92ECD0F6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plane picker (DX-DY) – Tomography not applied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EB68ED-8E05-408F-9EF1-4D794935F54B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4C21B55-C92A-4879-AD42-1A486D0FD98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3BD671-C934-4C43-93B1-04EF1E4BB4D9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50042D-E75D-4ACD-9FD4-E39916237129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80A664-39AF-441A-B952-540D36C43070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935783C-11E9-4084-8B35-A0049E6DE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97" y="1825625"/>
            <a:ext cx="7994605" cy="4351338"/>
          </a:xfrm>
        </p:spPr>
      </p:pic>
    </p:spTree>
    <p:extLst>
      <p:ext uri="{BB962C8B-B14F-4D97-AF65-F5344CB8AC3E}">
        <p14:creationId xmlns:p14="http://schemas.microsoft.com/office/powerpoint/2010/main" val="2225184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1BAB-D0EB-4C89-B11C-C5D74EA8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plane picker (DX-DY) – Tomography applied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E133DD-8416-456A-9E27-C627EAFF0207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79F4BD-C3D8-490E-A862-E4CF0835BCE2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753995-691F-4487-9FA7-4334E958AADB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83AE458-5CF6-4E0C-AFDD-3391B06F6933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BE3F1A-8C69-4FC4-9A8F-D6FA5019314C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6E6F37E-C36C-4AE2-A27C-204FC073D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97" y="1825625"/>
            <a:ext cx="7994605" cy="4351338"/>
          </a:xfrm>
        </p:spPr>
      </p:pic>
    </p:spTree>
    <p:extLst>
      <p:ext uri="{BB962C8B-B14F-4D97-AF65-F5344CB8AC3E}">
        <p14:creationId xmlns:p14="http://schemas.microsoft.com/office/powerpoint/2010/main" val="3021665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8996-6EA2-420D-A80D-92ECD0F6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plane picker (DX-DY) – Tomography not applied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EB68ED-8E05-408F-9EF1-4D794935F54B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4C21B55-C92A-4879-AD42-1A486D0FD981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3BD671-C934-4C43-93B1-04EF1E4BB4D9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50042D-E75D-4ACD-9FD4-E39916237129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80A664-39AF-441A-B952-540D36C43070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99503F1-31CD-4E86-B801-8908E389C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97" y="1825625"/>
            <a:ext cx="7994605" cy="4351338"/>
          </a:xfrm>
        </p:spPr>
      </p:pic>
    </p:spTree>
    <p:extLst>
      <p:ext uri="{BB962C8B-B14F-4D97-AF65-F5344CB8AC3E}">
        <p14:creationId xmlns:p14="http://schemas.microsoft.com/office/powerpoint/2010/main" val="216856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2E55E-8258-4E61-AE61-D5E761B1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Phoenix + </a:t>
            </a:r>
            <a:r>
              <a:rPr lang="en-US" dirty="0" err="1"/>
              <a:t>DeepTrace</a:t>
            </a:r>
            <a:r>
              <a:rPr lang="en-US" dirty="0"/>
              <a:t> on difficult land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624D9-B940-44D3-98A9-7DCB15AA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2175"/>
            <a:ext cx="10515600" cy="4014788"/>
          </a:xfrm>
        </p:spPr>
        <p:txBody>
          <a:bodyPr/>
          <a:lstStyle/>
          <a:p>
            <a:r>
              <a:rPr lang="en-US" dirty="0"/>
              <a:t>Data courtesy of Schlumberger</a:t>
            </a:r>
          </a:p>
          <a:p>
            <a:r>
              <a:rPr lang="en-US" dirty="0"/>
              <a:t>76 million traces, 200 square miles</a:t>
            </a:r>
          </a:p>
          <a:p>
            <a:r>
              <a:rPr lang="en-US" dirty="0"/>
              <a:t>Illustrate the effectiveness of Phoenix and DeepTrace working together</a:t>
            </a:r>
          </a:p>
          <a:p>
            <a:r>
              <a:rPr lang="en-US" dirty="0"/>
              <a:t>Compare Phoenix tomography algorithms</a:t>
            </a:r>
          </a:p>
          <a:p>
            <a:r>
              <a:rPr lang="en-US" dirty="0"/>
              <a:t>Compare Phoenix results to legacy software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23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1BAB-D0EB-4C89-B11C-C5D74EA8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plane picker (DX-DY) – Tomography applied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E133DD-8416-456A-9E27-C627EAFF0207}"/>
              </a:ext>
            </a:extLst>
          </p:cNvPr>
          <p:cNvGrpSpPr/>
          <p:nvPr/>
        </p:nvGrpSpPr>
        <p:grpSpPr>
          <a:xfrm>
            <a:off x="2109587" y="6148593"/>
            <a:ext cx="1808443" cy="604192"/>
            <a:chOff x="2109587" y="6148593"/>
            <a:chExt cx="1808443" cy="604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79F4BD-C3D8-490E-A862-E4CF0835BCE2}"/>
                </a:ext>
              </a:extLst>
            </p:cNvPr>
            <p:cNvSpPr/>
            <p:nvPr/>
          </p:nvSpPr>
          <p:spPr>
            <a:xfrm>
              <a:off x="2109587" y="6265718"/>
              <a:ext cx="114068" cy="135082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753995-691F-4487-9FA7-4334E958AADB}"/>
                </a:ext>
              </a:extLst>
            </p:cNvPr>
            <p:cNvSpPr txBox="1"/>
            <p:nvPr/>
          </p:nvSpPr>
          <p:spPr>
            <a:xfrm>
              <a:off x="2223655" y="6148593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DeepTrace picks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83AE458-5CF6-4E0C-AFDD-3391B06F6933}"/>
                </a:ext>
              </a:extLst>
            </p:cNvPr>
            <p:cNvSpPr/>
            <p:nvPr/>
          </p:nvSpPr>
          <p:spPr>
            <a:xfrm>
              <a:off x="2109587" y="6499415"/>
              <a:ext cx="114068" cy="1350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BE3F1A-8C69-4FC4-9A8F-D6FA5019314C}"/>
                </a:ext>
              </a:extLst>
            </p:cNvPr>
            <p:cNvSpPr txBox="1"/>
            <p:nvPr/>
          </p:nvSpPr>
          <p:spPr>
            <a:xfrm>
              <a:off x="2214282" y="6383453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 picks</a:t>
              </a:r>
            </a:p>
          </p:txBody>
        </p:sp>
      </p:grpSp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5AD0704D-B1A7-4E23-8BBC-850A66783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97" y="1825625"/>
            <a:ext cx="7994605" cy="4351338"/>
          </a:xfrm>
        </p:spPr>
      </p:pic>
    </p:spTree>
    <p:extLst>
      <p:ext uri="{BB962C8B-B14F-4D97-AF65-F5344CB8AC3E}">
        <p14:creationId xmlns:p14="http://schemas.microsoft.com/office/powerpoint/2010/main" val="1874401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E715-39EB-4631-80C7-2BFC0A8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 picking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7EA8-92A3-4949-8A00-9E27FA194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technology is under development to assist picking in very noisy areas</a:t>
            </a:r>
          </a:p>
          <a:p>
            <a:r>
              <a:rPr lang="en-US" dirty="0"/>
              <a:t>The technology is intended to mimic human ability to “see” through complicated areas</a:t>
            </a:r>
          </a:p>
          <a:p>
            <a:r>
              <a:rPr lang="en-US" dirty="0"/>
              <a:t>Examples follow</a:t>
            </a:r>
          </a:p>
        </p:txBody>
      </p:sp>
    </p:spTree>
    <p:extLst>
      <p:ext uri="{BB962C8B-B14F-4D97-AF65-F5344CB8AC3E}">
        <p14:creationId xmlns:p14="http://schemas.microsoft.com/office/powerpoint/2010/main" val="88155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2ED3-4122-4AD9-8A08-759DEA10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 example #1</a:t>
            </a:r>
            <a:br>
              <a:rPr lang="en-US" dirty="0"/>
            </a:br>
            <a:r>
              <a:rPr lang="en-US" dirty="0"/>
              <a:t>NOT applied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0420A30-608E-44A9-BC2D-369F9EBEE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34" y="1825625"/>
            <a:ext cx="8016131" cy="4351338"/>
          </a:xfrm>
        </p:spPr>
      </p:pic>
    </p:spTree>
    <p:extLst>
      <p:ext uri="{BB962C8B-B14F-4D97-AF65-F5344CB8AC3E}">
        <p14:creationId xmlns:p14="http://schemas.microsoft.com/office/powerpoint/2010/main" val="607432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451E-6ADE-4425-913F-F60D1347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 example #1</a:t>
            </a:r>
            <a:br>
              <a:rPr lang="en-US" dirty="0"/>
            </a:br>
            <a:r>
              <a:rPr lang="en-US" dirty="0"/>
              <a:t>Applied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52A418-707F-4ED8-A2EC-21A25806B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34" y="1825625"/>
            <a:ext cx="8016131" cy="4351338"/>
          </a:xfrm>
        </p:spPr>
      </p:pic>
    </p:spTree>
    <p:extLst>
      <p:ext uri="{BB962C8B-B14F-4D97-AF65-F5344CB8AC3E}">
        <p14:creationId xmlns:p14="http://schemas.microsoft.com/office/powerpoint/2010/main" val="1762269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1796-4F21-4395-9489-2052F7DB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 example #2</a:t>
            </a:r>
            <a:br>
              <a:rPr lang="en-US" dirty="0"/>
            </a:br>
            <a:r>
              <a:rPr lang="en-US" dirty="0"/>
              <a:t>NOT applied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18D3FC-39DE-453D-93A7-442A002B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34" y="1825625"/>
            <a:ext cx="8016131" cy="4351338"/>
          </a:xfrm>
        </p:spPr>
      </p:pic>
    </p:spTree>
    <p:extLst>
      <p:ext uri="{BB962C8B-B14F-4D97-AF65-F5344CB8AC3E}">
        <p14:creationId xmlns:p14="http://schemas.microsoft.com/office/powerpoint/2010/main" val="1086707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C53B-98C1-48E8-B9C0-930E2AD1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 example #2</a:t>
            </a:r>
            <a:br>
              <a:rPr lang="en-US" dirty="0"/>
            </a:br>
            <a:r>
              <a:rPr lang="en-US" dirty="0"/>
              <a:t>Applied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F10741-D5F2-4E6E-BBBE-CBE1060DF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34" y="1825625"/>
            <a:ext cx="8016131" cy="4351338"/>
          </a:xfrm>
        </p:spPr>
      </p:pic>
    </p:spTree>
    <p:extLst>
      <p:ext uri="{BB962C8B-B14F-4D97-AF65-F5344CB8AC3E}">
        <p14:creationId xmlns:p14="http://schemas.microsoft.com/office/powerpoint/2010/main" val="1493013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4A47-9C96-4ED4-AB7C-BF86E667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 example #3</a:t>
            </a:r>
            <a:br>
              <a:rPr lang="en-US" dirty="0"/>
            </a:br>
            <a:r>
              <a:rPr lang="en-US" dirty="0"/>
              <a:t>NOT applied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CD60DCD-B109-479D-B1A2-C00EE554D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34" y="1825625"/>
            <a:ext cx="8016131" cy="4351338"/>
          </a:xfrm>
        </p:spPr>
      </p:pic>
    </p:spTree>
    <p:extLst>
      <p:ext uri="{BB962C8B-B14F-4D97-AF65-F5344CB8AC3E}">
        <p14:creationId xmlns:p14="http://schemas.microsoft.com/office/powerpoint/2010/main" val="1417493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DE8F-9EBA-4112-906C-8C338EBB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 example #3</a:t>
            </a:r>
            <a:br>
              <a:rPr lang="en-US" dirty="0"/>
            </a:br>
            <a:r>
              <a:rPr lang="en-US" dirty="0"/>
              <a:t>Applied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47AA699-C128-4DB9-8B7B-2FA3D1D9B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34" y="1825625"/>
            <a:ext cx="8016131" cy="4351338"/>
          </a:xfrm>
        </p:spPr>
      </p:pic>
    </p:spTree>
    <p:extLst>
      <p:ext uri="{BB962C8B-B14F-4D97-AF65-F5344CB8AC3E}">
        <p14:creationId xmlns:p14="http://schemas.microsoft.com/office/powerpoint/2010/main" val="4142983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AAA7-7BA6-435C-A175-7D8149BA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 example #4</a:t>
            </a:r>
            <a:br>
              <a:rPr lang="en-US" dirty="0"/>
            </a:br>
            <a:r>
              <a:rPr lang="en-US" dirty="0"/>
              <a:t>NOT applied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CFF8D041-A7BC-49FF-84DF-9E75766F3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34" y="1825625"/>
            <a:ext cx="8016131" cy="4351338"/>
          </a:xfrm>
        </p:spPr>
      </p:pic>
    </p:spTree>
    <p:extLst>
      <p:ext uri="{BB962C8B-B14F-4D97-AF65-F5344CB8AC3E}">
        <p14:creationId xmlns:p14="http://schemas.microsoft.com/office/powerpoint/2010/main" val="2590600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BA14-122B-459C-B29C-B88B5BE70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 example #4</a:t>
            </a:r>
            <a:br>
              <a:rPr lang="en-US" dirty="0"/>
            </a:br>
            <a:r>
              <a:rPr lang="en-US" dirty="0"/>
              <a:t>Applied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D7547A2-17DD-494B-B158-1E795887E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34" y="1825625"/>
            <a:ext cx="8016131" cy="4351338"/>
          </a:xfrm>
        </p:spPr>
      </p:pic>
    </p:spTree>
    <p:extLst>
      <p:ext uri="{BB962C8B-B14F-4D97-AF65-F5344CB8AC3E}">
        <p14:creationId xmlns:p14="http://schemas.microsoft.com/office/powerpoint/2010/main" val="275268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EE9D-617B-4576-872F-8243D950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E933B-63C9-4828-A910-71A881747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Import SEGY – define header map, generate project files.</a:t>
            </a:r>
          </a:p>
          <a:p>
            <a:r>
              <a:rPr lang="en-US" dirty="0"/>
              <a:t>Define moveout trend - used to flatten gathers for DeepTrace</a:t>
            </a:r>
          </a:p>
          <a:p>
            <a:r>
              <a:rPr lang="en-US" dirty="0"/>
              <a:t>Use the moveout trend to make an initial set of DeepTrace picks</a:t>
            </a:r>
          </a:p>
          <a:p>
            <a:r>
              <a:rPr lang="en-US" dirty="0"/>
              <a:t>Use these picks to generate an initial tomography model</a:t>
            </a:r>
          </a:p>
          <a:p>
            <a:r>
              <a:rPr lang="en-US" dirty="0"/>
              <a:t>Use the initial tomography model to flatten gathers and generate final set of DeepTrace picks</a:t>
            </a:r>
          </a:p>
          <a:p>
            <a:r>
              <a:rPr lang="en-US" dirty="0"/>
              <a:t>Use these picks to generate various tomography (ANS, VNS) and delay time solutions.</a:t>
            </a:r>
          </a:p>
          <a:p>
            <a:r>
              <a:rPr lang="en-US" dirty="0"/>
              <a:t>Use 3</a:t>
            </a:r>
            <a:r>
              <a:rPr lang="en-US" baseline="30000" dirty="0"/>
              <a:t>rd</a:t>
            </a:r>
            <a:r>
              <a:rPr lang="en-US" dirty="0"/>
              <a:t>-party picks to generate models using same parameters – picks in  this case are standard flatirons methodology utilizing threshold auto picks followed by copious hand editing requiring extensive analyst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970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3FFE-8F37-47C8-90E5-CF5DE2A16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surface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8B9E-7825-46B2-9490-5642CAE94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Phoenix currently has three approaches:</a:t>
            </a:r>
          </a:p>
          <a:p>
            <a:pPr lvl="1"/>
            <a:r>
              <a:rPr lang="en-US" dirty="0"/>
              <a:t>Delay time solution. Usually provides good statics, essential for geometry QC</a:t>
            </a:r>
          </a:p>
          <a:p>
            <a:pPr lvl="1"/>
            <a:r>
              <a:rPr lang="en-US" dirty="0"/>
              <a:t>VNS (variable node spacing) tomography. The industry standard approach</a:t>
            </a:r>
          </a:p>
          <a:p>
            <a:pPr lvl="1"/>
            <a:r>
              <a:rPr lang="en-US" dirty="0"/>
              <a:t>ANS (adaptive node spacing) tomography. A new approach designed to better delineate refractor boundaries and velocity inversions </a:t>
            </a:r>
          </a:p>
        </p:txBody>
      </p:sp>
    </p:spTree>
    <p:extLst>
      <p:ext uri="{BB962C8B-B14F-4D97-AF65-F5344CB8AC3E}">
        <p14:creationId xmlns:p14="http://schemas.microsoft.com/office/powerpoint/2010/main" val="702266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9BCB-360F-4F48-9B59-54504648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time analysis – branch assignment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F3C8F-9202-4156-AAF5-F50E548A6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64" y="1825625"/>
            <a:ext cx="5193072" cy="4351338"/>
          </a:xfrm>
        </p:spPr>
      </p:pic>
    </p:spTree>
    <p:extLst>
      <p:ext uri="{BB962C8B-B14F-4D97-AF65-F5344CB8AC3E}">
        <p14:creationId xmlns:p14="http://schemas.microsoft.com/office/powerpoint/2010/main" val="3562682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CF7B-ADBF-45E9-AC72-C28E6B23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time analysis – refractor velocity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0FB6D47-287D-4B72-9EF2-0D49E2824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39" y="1825625"/>
            <a:ext cx="7921321" cy="4351338"/>
          </a:xfrm>
        </p:spPr>
      </p:pic>
    </p:spTree>
    <p:extLst>
      <p:ext uri="{BB962C8B-B14F-4D97-AF65-F5344CB8AC3E}">
        <p14:creationId xmlns:p14="http://schemas.microsoft.com/office/powerpoint/2010/main" val="3183029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4E24-51B7-4A17-9810-B8184D83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time analysis – delay times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AD3EE93-8FB5-4051-86E5-23C24C102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39" y="1825625"/>
            <a:ext cx="7921321" cy="4351338"/>
          </a:xfrm>
        </p:spPr>
      </p:pic>
    </p:spTree>
    <p:extLst>
      <p:ext uri="{BB962C8B-B14F-4D97-AF65-F5344CB8AC3E}">
        <p14:creationId xmlns:p14="http://schemas.microsoft.com/office/powerpoint/2010/main" val="2019908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7CED-7190-4514-8F8B-3E607CE39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time analysis - profile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4C249-1730-462C-B228-A58AE7849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39" y="1825625"/>
            <a:ext cx="7921321" cy="4351338"/>
          </a:xfrm>
        </p:spPr>
      </p:pic>
    </p:spTree>
    <p:extLst>
      <p:ext uri="{BB962C8B-B14F-4D97-AF65-F5344CB8AC3E}">
        <p14:creationId xmlns:p14="http://schemas.microsoft.com/office/powerpoint/2010/main" val="1701814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A732-584D-4692-BAE7-3A68012E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time analysis – shot/station stacks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DEAD0F8E-14F2-4A2B-9701-ABBC3EECF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39" y="1825625"/>
            <a:ext cx="7921321" cy="4351338"/>
          </a:xfrm>
        </p:spPr>
      </p:pic>
    </p:spTree>
    <p:extLst>
      <p:ext uri="{BB962C8B-B14F-4D97-AF65-F5344CB8AC3E}">
        <p14:creationId xmlns:p14="http://schemas.microsoft.com/office/powerpoint/2010/main" val="2208071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7276-72B7-4FD6-967D-DB0E5FBD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Node Spacing (ANS) Tomography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6257E-BD0F-4213-86A6-2FB00216F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spacing is modified on the fly to minimize travel time errors through the model</a:t>
            </a:r>
          </a:p>
          <a:p>
            <a:r>
              <a:rPr lang="en-US" dirty="0"/>
              <a:t>The algorithm results in better refractor boundary resolution, and usually does a better job detecting velocity inversions</a:t>
            </a:r>
          </a:p>
          <a:p>
            <a:r>
              <a:rPr lang="en-US" dirty="0"/>
              <a:t>The following model has 120 foot horizontal node spacing and 40 foot vertical node spacing – again, the vertical node spacing is modified on the fly for each shot.</a:t>
            </a:r>
          </a:p>
        </p:txBody>
      </p:sp>
    </p:spTree>
    <p:extLst>
      <p:ext uri="{BB962C8B-B14F-4D97-AF65-F5344CB8AC3E}">
        <p14:creationId xmlns:p14="http://schemas.microsoft.com/office/powerpoint/2010/main" val="2575576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2A11-06E0-478C-8AE4-07B600B0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 tomography – velocity at surface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1B45F3A-7D85-43D8-8B0A-F5B6133DF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44" y="1825625"/>
            <a:ext cx="5402911" cy="4351338"/>
          </a:xfrm>
        </p:spPr>
      </p:pic>
    </p:spTree>
    <p:extLst>
      <p:ext uri="{BB962C8B-B14F-4D97-AF65-F5344CB8AC3E}">
        <p14:creationId xmlns:p14="http://schemas.microsoft.com/office/powerpoint/2010/main" val="3409233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8C410-AEF5-4BB8-80AC-BA3D34C6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 tomography – velocity at 500 ft depth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234B5A9F-0FE3-41EE-8E03-0DC8AFF4C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44" y="1825625"/>
            <a:ext cx="5402911" cy="4351338"/>
          </a:xfrm>
        </p:spPr>
      </p:pic>
    </p:spTree>
    <p:extLst>
      <p:ext uri="{BB962C8B-B14F-4D97-AF65-F5344CB8AC3E}">
        <p14:creationId xmlns:p14="http://schemas.microsoft.com/office/powerpoint/2010/main" val="1190237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C70D-7313-4EC6-9744-6967BFEC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 tomography – velocity at 1000 ft depth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E400D3A-B8FF-45D6-B695-2B22E4EFA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44" y="1825625"/>
            <a:ext cx="5402911" cy="4351338"/>
          </a:xfrm>
        </p:spPr>
      </p:pic>
    </p:spTree>
    <p:extLst>
      <p:ext uri="{BB962C8B-B14F-4D97-AF65-F5344CB8AC3E}">
        <p14:creationId xmlns:p14="http://schemas.microsoft.com/office/powerpoint/2010/main" val="311007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5640-BF96-419F-A8CD-C23692B8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DeepTrace picking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96223-74E1-4A01-9D53-48344919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Define a moveout trend, 15 minutes user time. A moveout trend is not required to run DeepTrace but tends to improve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Generate the first set of DeepTrace picks using the moveout trend to approximately flatten the seismic. Run time less than an hour.</a:t>
            </a:r>
          </a:p>
          <a:p>
            <a:pPr>
              <a:buFont typeface="+mj-lt"/>
              <a:buAutoNum type="arabicPeriod"/>
            </a:pPr>
            <a:r>
              <a:rPr lang="en-US" dirty="0"/>
              <a:t>Use the initial DeepTrace picks to generate a tomography model (VNS in this case). Run time 6 hours on a 4 node cluster.</a:t>
            </a:r>
          </a:p>
          <a:p>
            <a:pPr>
              <a:buFont typeface="+mj-lt"/>
              <a:buAutoNum type="arabicPeriod"/>
            </a:pPr>
            <a:r>
              <a:rPr lang="en-US" dirty="0"/>
              <a:t>Generate the final set of DeepTrace picks using the tomography model to flatten the seismic. Run time 2 hours on a 4 node cluster.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452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6E9A-00D3-4FC1-96BD-39DCDB54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 tomography – velocity at 1500 ft depth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9C8F9CA-137C-4407-B7D7-B0812D093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44" y="1825625"/>
            <a:ext cx="5402911" cy="4351338"/>
          </a:xfrm>
        </p:spPr>
      </p:pic>
    </p:spTree>
    <p:extLst>
      <p:ext uri="{BB962C8B-B14F-4D97-AF65-F5344CB8AC3E}">
        <p14:creationId xmlns:p14="http://schemas.microsoft.com/office/powerpoint/2010/main" val="3327132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C9CB-3E17-4844-8E17-1D349F89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 tomography – velocity at 2500 ft depth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9423E32A-8CA2-4553-BAC6-991892A0B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44" y="1825625"/>
            <a:ext cx="5402911" cy="4351338"/>
          </a:xfrm>
        </p:spPr>
      </p:pic>
    </p:spTree>
    <p:extLst>
      <p:ext uri="{BB962C8B-B14F-4D97-AF65-F5344CB8AC3E}">
        <p14:creationId xmlns:p14="http://schemas.microsoft.com/office/powerpoint/2010/main" val="503834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0227-A1E4-4757-A639-5EF46574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 tomography – vertical profile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A2F197DA-F108-40CB-9405-4DFD2D8C3D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744"/>
            <a:ext cx="5181600" cy="4173100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16EBD803-25EC-4B2B-8A24-78AA84C43B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14744"/>
            <a:ext cx="5181600" cy="41731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4EC5D0-93DE-4D8E-A844-CDE7D601F356}"/>
              </a:ext>
            </a:extLst>
          </p:cNvPr>
          <p:cNvSpPr txBox="1"/>
          <p:nvPr/>
        </p:nvSpPr>
        <p:spPr>
          <a:xfrm>
            <a:off x="6400800" y="6169709"/>
            <a:ext cx="508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plot shows node hit count, an indicator of</a:t>
            </a:r>
          </a:p>
          <a:p>
            <a:r>
              <a:rPr lang="en-US" dirty="0"/>
              <a:t>refractor boundaries</a:t>
            </a:r>
          </a:p>
        </p:txBody>
      </p:sp>
    </p:spTree>
    <p:extLst>
      <p:ext uri="{BB962C8B-B14F-4D97-AF65-F5344CB8AC3E}">
        <p14:creationId xmlns:p14="http://schemas.microsoft.com/office/powerpoint/2010/main" val="5772168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4253-1335-4C41-8AF7-08E48A08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 tomography – vertical profile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BD72B20-F3C9-4961-B888-9B5416D925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744"/>
            <a:ext cx="5181600" cy="4173100"/>
          </a:xfrm>
        </p:spPr>
      </p:pic>
      <p:pic>
        <p:nvPicPr>
          <p:cNvPr id="8" name="Content Placeholder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38869FFA-AA3F-4563-9DDA-BB01BA901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14744"/>
            <a:ext cx="5181600" cy="41731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3366BC-FD2B-4CED-A9D0-8B795B8361A7}"/>
              </a:ext>
            </a:extLst>
          </p:cNvPr>
          <p:cNvSpPr txBox="1"/>
          <p:nvPr/>
        </p:nvSpPr>
        <p:spPr>
          <a:xfrm>
            <a:off x="6400800" y="6169709"/>
            <a:ext cx="508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plot shows node hit count, an indicator of</a:t>
            </a:r>
          </a:p>
          <a:p>
            <a:r>
              <a:rPr lang="en-US" dirty="0"/>
              <a:t>refractor boundaries</a:t>
            </a:r>
          </a:p>
        </p:txBody>
      </p:sp>
    </p:spTree>
    <p:extLst>
      <p:ext uri="{BB962C8B-B14F-4D97-AF65-F5344CB8AC3E}">
        <p14:creationId xmlns:p14="http://schemas.microsoft.com/office/powerpoint/2010/main" val="21311261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7AD3-51C7-40C1-8393-14F55F5D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 tomography – pick QC display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3C6CB1C-52D6-4600-99AD-348D10CCB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44" y="1825625"/>
            <a:ext cx="54029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F3380-E553-4712-8A8E-DCFD1A04978B}"/>
              </a:ext>
            </a:extLst>
          </p:cNvPr>
          <p:cNvSpPr txBox="1"/>
          <p:nvPr/>
        </p:nvSpPr>
        <p:spPr>
          <a:xfrm>
            <a:off x="101833" y="2297430"/>
            <a:ext cx="3245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red picks are DeepTrace</a:t>
            </a:r>
          </a:p>
          <a:p>
            <a:r>
              <a:rPr lang="en-US" dirty="0"/>
              <a:t>picks, the blue are predicted by</a:t>
            </a:r>
          </a:p>
          <a:p>
            <a:r>
              <a:rPr lang="en-US" dirty="0"/>
              <a:t>the tomography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CB704-88EB-41FF-9226-BAD38F6FA993}"/>
              </a:ext>
            </a:extLst>
          </p:cNvPr>
          <p:cNvSpPr txBox="1"/>
          <p:nvPr/>
        </p:nvSpPr>
        <p:spPr>
          <a:xfrm>
            <a:off x="56514" y="5253633"/>
            <a:ext cx="3338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bottom plot shows how deep</a:t>
            </a:r>
          </a:p>
          <a:p>
            <a:r>
              <a:rPr lang="en-US" dirty="0"/>
              <a:t>the rays dive as a function of</a:t>
            </a:r>
          </a:p>
          <a:p>
            <a:r>
              <a:rPr lang="en-US" dirty="0"/>
              <a:t>offset</a:t>
            </a:r>
          </a:p>
        </p:txBody>
      </p:sp>
    </p:spTree>
    <p:extLst>
      <p:ext uri="{BB962C8B-B14F-4D97-AF65-F5344CB8AC3E}">
        <p14:creationId xmlns:p14="http://schemas.microsoft.com/office/powerpoint/2010/main" val="28629438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D1BA-05E3-4BA1-8788-91EBD335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 tomography – pick QC display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63C828F-72AB-4ABD-BFDA-824E4A4D3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44" y="1825625"/>
            <a:ext cx="54029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6C1EF7-95A6-45DA-BE09-028AB7DE57D5}"/>
              </a:ext>
            </a:extLst>
          </p:cNvPr>
          <p:cNvSpPr txBox="1"/>
          <p:nvPr/>
        </p:nvSpPr>
        <p:spPr>
          <a:xfrm>
            <a:off x="101833" y="2297430"/>
            <a:ext cx="3245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red picks are DeepTrace</a:t>
            </a:r>
          </a:p>
          <a:p>
            <a:r>
              <a:rPr lang="en-US" dirty="0"/>
              <a:t>picks, the blue are predicted by</a:t>
            </a:r>
          </a:p>
          <a:p>
            <a:r>
              <a:rPr lang="en-US" dirty="0"/>
              <a:t>the tomography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2E584-54A0-4082-B538-D1A6231F535F}"/>
              </a:ext>
            </a:extLst>
          </p:cNvPr>
          <p:cNvSpPr txBox="1"/>
          <p:nvPr/>
        </p:nvSpPr>
        <p:spPr>
          <a:xfrm>
            <a:off x="56514" y="5253633"/>
            <a:ext cx="3338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bottom plot shows how deep</a:t>
            </a:r>
          </a:p>
          <a:p>
            <a:r>
              <a:rPr lang="en-US" dirty="0"/>
              <a:t>the rays dive as a function of</a:t>
            </a:r>
          </a:p>
          <a:p>
            <a:r>
              <a:rPr lang="en-US" dirty="0"/>
              <a:t>offset</a:t>
            </a:r>
          </a:p>
        </p:txBody>
      </p:sp>
    </p:spTree>
    <p:extLst>
      <p:ext uri="{BB962C8B-B14F-4D97-AF65-F5344CB8AC3E}">
        <p14:creationId xmlns:p14="http://schemas.microsoft.com/office/powerpoint/2010/main" val="24512081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7647-9704-4AF5-97BC-DF7A1739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 tomography – pick QC display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8025442-4B89-42E8-94C6-BB216B785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44" y="1825625"/>
            <a:ext cx="54029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DCB7A-02CD-4ADD-926F-A2254293DA41}"/>
              </a:ext>
            </a:extLst>
          </p:cNvPr>
          <p:cNvSpPr txBox="1"/>
          <p:nvPr/>
        </p:nvSpPr>
        <p:spPr>
          <a:xfrm>
            <a:off x="101833" y="2297430"/>
            <a:ext cx="3245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red picks are DeepTrace</a:t>
            </a:r>
          </a:p>
          <a:p>
            <a:r>
              <a:rPr lang="en-US" dirty="0"/>
              <a:t>picks, the blue are predicted by</a:t>
            </a:r>
          </a:p>
          <a:p>
            <a:r>
              <a:rPr lang="en-US" dirty="0"/>
              <a:t>the tomography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CBCEC-C572-4FFC-9457-B72E38194770}"/>
              </a:ext>
            </a:extLst>
          </p:cNvPr>
          <p:cNvSpPr txBox="1"/>
          <p:nvPr/>
        </p:nvSpPr>
        <p:spPr>
          <a:xfrm>
            <a:off x="56514" y="5253633"/>
            <a:ext cx="3338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bottom plot shows how deep</a:t>
            </a:r>
          </a:p>
          <a:p>
            <a:r>
              <a:rPr lang="en-US" dirty="0"/>
              <a:t>the rays dive as a function of</a:t>
            </a:r>
          </a:p>
          <a:p>
            <a:r>
              <a:rPr lang="en-US" dirty="0"/>
              <a:t>offset</a:t>
            </a:r>
          </a:p>
        </p:txBody>
      </p:sp>
    </p:spTree>
    <p:extLst>
      <p:ext uri="{BB962C8B-B14F-4D97-AF65-F5344CB8AC3E}">
        <p14:creationId xmlns:p14="http://schemas.microsoft.com/office/powerpoint/2010/main" val="3940058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64A8C-AE7D-49BC-8982-AA3FDCC3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 – VNS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86282-3BF0-4483-A9B7-EBBC889F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slides ANS will be compared to VNS by viewing profiles along the survey</a:t>
            </a:r>
          </a:p>
          <a:p>
            <a:r>
              <a:rPr lang="en-US" dirty="0"/>
              <a:t>The “Hit Count” displays illustrate the approximate refractor boundaries</a:t>
            </a:r>
          </a:p>
          <a:p>
            <a:r>
              <a:rPr lang="en-US" dirty="0"/>
              <a:t>It’s clear that ANS does a much better job delineating refractor boundaries</a:t>
            </a:r>
          </a:p>
        </p:txBody>
      </p:sp>
    </p:spTree>
    <p:extLst>
      <p:ext uri="{BB962C8B-B14F-4D97-AF65-F5344CB8AC3E}">
        <p14:creationId xmlns:p14="http://schemas.microsoft.com/office/powerpoint/2010/main" val="1690672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112C-AEBD-4783-86F9-D3087222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#1 – location on map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2EBB2AFD-AE76-4430-B26B-B4C6347FB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13" y="1825625"/>
            <a:ext cx="5563374" cy="4351338"/>
          </a:xfrm>
        </p:spPr>
      </p:pic>
    </p:spTree>
    <p:extLst>
      <p:ext uri="{BB962C8B-B14F-4D97-AF65-F5344CB8AC3E}">
        <p14:creationId xmlns:p14="http://schemas.microsoft.com/office/powerpoint/2010/main" val="214560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4BD3-C3AE-43B4-A6E9-822E3845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#1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C41926-EFC6-40BA-BB60-CE01E21B03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925"/>
            <a:ext cx="5181600" cy="4052737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884514-71BA-46BF-9543-854F4C6FA8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74491"/>
            <a:ext cx="5181600" cy="405360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2F881-AA75-4403-94F4-1B40FE9940CF}"/>
              </a:ext>
            </a:extLst>
          </p:cNvPr>
          <p:cNvSpPr txBox="1"/>
          <p:nvPr/>
        </p:nvSpPr>
        <p:spPr>
          <a:xfrm>
            <a:off x="3142705" y="6202677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8058A-D8FB-4832-BA71-76EFB9C06081}"/>
              </a:ext>
            </a:extLst>
          </p:cNvPr>
          <p:cNvSpPr txBox="1"/>
          <p:nvPr/>
        </p:nvSpPr>
        <p:spPr>
          <a:xfrm>
            <a:off x="8476703" y="618692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VNS</a:t>
            </a:r>
          </a:p>
        </p:txBody>
      </p:sp>
    </p:spTree>
    <p:extLst>
      <p:ext uri="{BB962C8B-B14F-4D97-AF65-F5344CB8AC3E}">
        <p14:creationId xmlns:p14="http://schemas.microsoft.com/office/powerpoint/2010/main" val="198764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026A-FF98-40A7-92A7-D2BD4A20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586" y="365126"/>
            <a:ext cx="8997214" cy="540310"/>
          </a:xfrm>
        </p:spPr>
        <p:txBody>
          <a:bodyPr>
            <a:normAutofit fontScale="90000"/>
          </a:bodyPr>
          <a:lstStyle/>
          <a:p>
            <a:r>
              <a:rPr lang="en-US" dirty="0"/>
              <a:t>Moveout trend definition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EC813BB-FBCF-403A-9007-DA54FB87E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53" y="2141536"/>
            <a:ext cx="728069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63283-4A33-4A7C-AB68-2751695454D2}"/>
              </a:ext>
            </a:extLst>
          </p:cNvPr>
          <p:cNvSpPr txBox="1"/>
          <p:nvPr/>
        </p:nvSpPr>
        <p:spPr>
          <a:xfrm>
            <a:off x="2356586" y="1209587"/>
            <a:ext cx="7837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Moveout trend is a function of both offset and azimuth, and varies spatially</a:t>
            </a:r>
          </a:p>
          <a:p>
            <a:r>
              <a:rPr lang="en-US" dirty="0"/>
              <a:t>across the survey.  The azimuthal terms are necessary to handle complicated near</a:t>
            </a:r>
          </a:p>
          <a:p>
            <a:r>
              <a:rPr lang="en-US" dirty="0"/>
              <a:t>surface geology</a:t>
            </a:r>
          </a:p>
        </p:txBody>
      </p:sp>
    </p:spTree>
    <p:extLst>
      <p:ext uri="{BB962C8B-B14F-4D97-AF65-F5344CB8AC3E}">
        <p14:creationId xmlns:p14="http://schemas.microsoft.com/office/powerpoint/2010/main" val="23890697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E456-7C3C-43F2-8045-6C8FC3C1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#2 – location on map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7CB1CE7-834B-42A7-9A12-C07D5AC77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13" y="1825625"/>
            <a:ext cx="5563374" cy="4351338"/>
          </a:xfrm>
        </p:spPr>
      </p:pic>
    </p:spTree>
    <p:extLst>
      <p:ext uri="{BB962C8B-B14F-4D97-AF65-F5344CB8AC3E}">
        <p14:creationId xmlns:p14="http://schemas.microsoft.com/office/powerpoint/2010/main" val="11346425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A8BA-DBC4-4BEC-8116-1F557DA4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#2</a:t>
            </a:r>
          </a:p>
        </p:txBody>
      </p:sp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E97FA62-2ADD-4907-AC78-7B1F2454D9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925"/>
            <a:ext cx="5181600" cy="4052737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E0ECE7-9354-4411-99CA-B61D7690AC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74491"/>
            <a:ext cx="5181600" cy="405360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3DAF17-7F84-4F57-83A2-EFDBC7512A45}"/>
              </a:ext>
            </a:extLst>
          </p:cNvPr>
          <p:cNvSpPr txBox="1"/>
          <p:nvPr/>
        </p:nvSpPr>
        <p:spPr>
          <a:xfrm>
            <a:off x="3142705" y="6202677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D6FE0-3F3F-4E48-BD2A-D5F6261AC183}"/>
              </a:ext>
            </a:extLst>
          </p:cNvPr>
          <p:cNvSpPr txBox="1"/>
          <p:nvPr/>
        </p:nvSpPr>
        <p:spPr>
          <a:xfrm>
            <a:off x="8476703" y="618692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VNS</a:t>
            </a:r>
          </a:p>
        </p:txBody>
      </p:sp>
    </p:spTree>
    <p:extLst>
      <p:ext uri="{BB962C8B-B14F-4D97-AF65-F5344CB8AC3E}">
        <p14:creationId xmlns:p14="http://schemas.microsoft.com/office/powerpoint/2010/main" val="24436881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43C5-92E5-4276-A6E0-21A175BB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#3 – location on map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6CE79EA-C43C-4EDE-9028-1282BE5D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13" y="1825625"/>
            <a:ext cx="5563374" cy="4351338"/>
          </a:xfrm>
        </p:spPr>
      </p:pic>
    </p:spTree>
    <p:extLst>
      <p:ext uri="{BB962C8B-B14F-4D97-AF65-F5344CB8AC3E}">
        <p14:creationId xmlns:p14="http://schemas.microsoft.com/office/powerpoint/2010/main" val="40493380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6943-9913-4301-8382-AC1F572A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#3</a:t>
            </a:r>
          </a:p>
        </p:txBody>
      </p:sp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F626296-265E-4C8F-84CB-10B6D0856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925"/>
            <a:ext cx="5181600" cy="4052737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C80DFF6-3D2A-46A5-B5DD-C1A434C294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74491"/>
            <a:ext cx="5181600" cy="405360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05F37-D24A-4CD5-8B8F-2DB02FB5F5CB}"/>
              </a:ext>
            </a:extLst>
          </p:cNvPr>
          <p:cNvSpPr txBox="1"/>
          <p:nvPr/>
        </p:nvSpPr>
        <p:spPr>
          <a:xfrm>
            <a:off x="3142705" y="6202677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6F79D-6BF8-4CC5-B5A6-3335E381A642}"/>
              </a:ext>
            </a:extLst>
          </p:cNvPr>
          <p:cNvSpPr txBox="1"/>
          <p:nvPr/>
        </p:nvSpPr>
        <p:spPr>
          <a:xfrm>
            <a:off x="8476703" y="618692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VNS</a:t>
            </a:r>
          </a:p>
        </p:txBody>
      </p:sp>
    </p:spTree>
    <p:extLst>
      <p:ext uri="{BB962C8B-B14F-4D97-AF65-F5344CB8AC3E}">
        <p14:creationId xmlns:p14="http://schemas.microsoft.com/office/powerpoint/2010/main" val="29660812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789-9ECF-4C6B-B81A-F704933A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profile comparison using well logs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D1B2AEF-F3DD-47C5-A0DE-A20B6822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30" y="1825625"/>
            <a:ext cx="5767540" cy="4351338"/>
          </a:xfrm>
        </p:spPr>
      </p:pic>
    </p:spTree>
    <p:extLst>
      <p:ext uri="{BB962C8B-B14F-4D97-AF65-F5344CB8AC3E}">
        <p14:creationId xmlns:p14="http://schemas.microsoft.com/office/powerpoint/2010/main" val="14550059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F66C-8A56-41ED-B9DC-D429DA0A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709E-98E0-4850-82FE-A4C6AB4A2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Phoenix can quickly generate stacks of all statics fields in a given project</a:t>
            </a:r>
          </a:p>
          <a:p>
            <a:r>
              <a:rPr lang="en-US" dirty="0"/>
              <a:t>The stacking velocity may be picked within Phoenix or imported from 3</a:t>
            </a:r>
            <a:r>
              <a:rPr lang="en-US" baseline="30000" dirty="0"/>
              <a:t>rd</a:t>
            </a:r>
            <a:r>
              <a:rPr lang="en-US" dirty="0"/>
              <a:t> party software</a:t>
            </a:r>
          </a:p>
          <a:p>
            <a:r>
              <a:rPr lang="en-US" dirty="0"/>
              <a:t>The stacking velocity used here was provided by a 3</a:t>
            </a:r>
            <a:r>
              <a:rPr lang="en-US" baseline="30000" dirty="0"/>
              <a:t>rd</a:t>
            </a:r>
            <a:r>
              <a:rPr lang="en-US" dirty="0"/>
              <a:t> party</a:t>
            </a:r>
          </a:p>
          <a:p>
            <a:r>
              <a:rPr lang="en-US" dirty="0"/>
              <a:t>Three statics fields will be compared:</a:t>
            </a:r>
          </a:p>
          <a:p>
            <a:pPr lvl="1"/>
            <a:r>
              <a:rPr lang="en-US" dirty="0"/>
              <a:t>Elevation statics</a:t>
            </a:r>
          </a:p>
          <a:p>
            <a:pPr lvl="1"/>
            <a:r>
              <a:rPr lang="en-US" dirty="0"/>
              <a:t>Statics provided by a 3</a:t>
            </a:r>
            <a:r>
              <a:rPr lang="en-US" baseline="30000" dirty="0"/>
              <a:t>rd</a:t>
            </a:r>
            <a:r>
              <a:rPr lang="en-US" dirty="0"/>
              <a:t> party. These statics were used to pick the stacking velocity</a:t>
            </a:r>
          </a:p>
          <a:p>
            <a:pPr lvl="1"/>
            <a:r>
              <a:rPr lang="en-US" dirty="0"/>
              <a:t>Statics generated from the final ANS tomography model created with DeepTrace picks</a:t>
            </a:r>
          </a:p>
        </p:txBody>
      </p:sp>
    </p:spTree>
    <p:extLst>
      <p:ext uri="{BB962C8B-B14F-4D97-AF65-F5344CB8AC3E}">
        <p14:creationId xmlns:p14="http://schemas.microsoft.com/office/powerpoint/2010/main" val="3395928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CA4B-460F-4540-8B1C-4F89C360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comparison – statics difference plot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D97FC81-31D1-4480-AAAF-9973EB55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63" y="1825625"/>
            <a:ext cx="599427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B8E8E9-06FC-4B6C-80A6-E108193344AA}"/>
              </a:ext>
            </a:extLst>
          </p:cNvPr>
          <p:cNvSpPr txBox="1"/>
          <p:nvPr/>
        </p:nvSpPr>
        <p:spPr>
          <a:xfrm>
            <a:off x="4629150" y="6223318"/>
            <a:ext cx="365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party statics minus ANS statics.</a:t>
            </a:r>
          </a:p>
        </p:txBody>
      </p:sp>
    </p:spTree>
    <p:extLst>
      <p:ext uri="{BB962C8B-B14F-4D97-AF65-F5344CB8AC3E}">
        <p14:creationId xmlns:p14="http://schemas.microsoft.com/office/powerpoint/2010/main" val="32606857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0726-DCEB-400D-9DE8-A77AE852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velocity picker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D302D87-4566-447B-8C01-753102EFC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73" y="1825625"/>
            <a:ext cx="699365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55794-25F1-4D7A-BEBD-B6FFD46F24E5}"/>
              </a:ext>
            </a:extLst>
          </p:cNvPr>
          <p:cNvSpPr txBox="1"/>
          <p:nvPr/>
        </p:nvSpPr>
        <p:spPr>
          <a:xfrm>
            <a:off x="5745213" y="6211669"/>
            <a:ext cx="5608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blue line is generated from a VNS tomography model.</a:t>
            </a:r>
          </a:p>
          <a:p>
            <a:r>
              <a:rPr lang="en-US" dirty="0"/>
              <a:t>It can help guide picking</a:t>
            </a:r>
          </a:p>
        </p:txBody>
      </p:sp>
    </p:spTree>
    <p:extLst>
      <p:ext uri="{BB962C8B-B14F-4D97-AF65-F5344CB8AC3E}">
        <p14:creationId xmlns:p14="http://schemas.microsoft.com/office/powerpoint/2010/main" val="25115603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2A4-06D9-4486-A958-745CD1F2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#1 – elevation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EA1A01-1246-49B1-8C7D-D08B2C51B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23645528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26C0-D351-4574-BE39-F4B3EB01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#1 – third party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4678BF-E53A-45BF-BFAC-0A95F800A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237422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43CF-787B-4D99-BB3B-A1B636273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DeepTrace picking – option selection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DA8E367-3C86-4542-95A1-620E203AF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1" y="1690688"/>
            <a:ext cx="638196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4A1E01-50F2-4734-95D4-C7B086B43C0C}"/>
              </a:ext>
            </a:extLst>
          </p:cNvPr>
          <p:cNvSpPr txBox="1"/>
          <p:nvPr/>
        </p:nvSpPr>
        <p:spPr>
          <a:xfrm>
            <a:off x="7118389" y="4141695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any number of GPUs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8D8824-056B-46E8-9DD5-53EEF21D697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706015" y="4320989"/>
            <a:ext cx="412374" cy="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FC72FF-A8B9-48B2-9AC7-CD695205D38E}"/>
              </a:ext>
            </a:extLst>
          </p:cNvPr>
          <p:cNvCxnSpPr>
            <a:cxnSpLocks/>
          </p:cNvCxnSpPr>
          <p:nvPr/>
        </p:nvCxnSpPr>
        <p:spPr>
          <a:xfrm flipH="1" flipV="1">
            <a:off x="6706015" y="4009911"/>
            <a:ext cx="412374" cy="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4A3C80-2153-4BE3-B794-0AA6E963C6E5}"/>
              </a:ext>
            </a:extLst>
          </p:cNvPr>
          <p:cNvSpPr txBox="1"/>
          <p:nvPr/>
        </p:nvSpPr>
        <p:spPr>
          <a:xfrm>
            <a:off x="7118387" y="3815709"/>
            <a:ext cx="2601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neural network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5C3EE5-894F-48A2-91AC-970FCCDF007C}"/>
              </a:ext>
            </a:extLst>
          </p:cNvPr>
          <p:cNvCxnSpPr>
            <a:cxnSpLocks/>
          </p:cNvCxnSpPr>
          <p:nvPr/>
        </p:nvCxnSpPr>
        <p:spPr>
          <a:xfrm flipH="1" flipV="1">
            <a:off x="6714977" y="2756338"/>
            <a:ext cx="412374" cy="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DD6D70-6FA1-4314-BAE2-DD05E087A737}"/>
              </a:ext>
            </a:extLst>
          </p:cNvPr>
          <p:cNvSpPr txBox="1"/>
          <p:nvPr/>
        </p:nvSpPr>
        <p:spPr>
          <a:xfrm>
            <a:off x="7118387" y="2461242"/>
            <a:ext cx="459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Various options may be tested here,</a:t>
            </a:r>
          </a:p>
          <a:p>
            <a:r>
              <a:rPr lang="en-US" dirty="0"/>
              <a:t>such as AGC, Filters, trace stacking, </a:t>
            </a:r>
            <a:r>
              <a:rPr lang="en-US" dirty="0" err="1"/>
              <a:t>etc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309F93-E948-4DCB-91B7-5CB6E892F6FA}"/>
              </a:ext>
            </a:extLst>
          </p:cNvPr>
          <p:cNvCxnSpPr>
            <a:cxnSpLocks/>
          </p:cNvCxnSpPr>
          <p:nvPr/>
        </p:nvCxnSpPr>
        <p:spPr>
          <a:xfrm flipH="1" flipV="1">
            <a:off x="6714977" y="2003502"/>
            <a:ext cx="412374" cy="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B233DF-8D63-4C94-915D-85F725BCEC5D}"/>
              </a:ext>
            </a:extLst>
          </p:cNvPr>
          <p:cNvSpPr txBox="1"/>
          <p:nvPr/>
        </p:nvSpPr>
        <p:spPr>
          <a:xfrm>
            <a:off x="7118387" y="1708568"/>
            <a:ext cx="3500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picking is started by selecting</a:t>
            </a:r>
          </a:p>
          <a:p>
            <a:r>
              <a:rPr lang="en-US" dirty="0"/>
              <a:t>One of these options</a:t>
            </a:r>
          </a:p>
        </p:txBody>
      </p:sp>
      <p:sp>
        <p:nvSpPr>
          <p:cNvPr id="16" name="Shape 157">
            <a:extLst>
              <a:ext uri="{FF2B5EF4-FFF2-40B4-BE49-F238E27FC236}">
                <a16:creationId xmlns:a16="http://schemas.microsoft.com/office/drawing/2014/main" id="{E79B249E-D0B4-46BE-B3D3-27A4110E2434}"/>
              </a:ext>
            </a:extLst>
          </p:cNvPr>
          <p:cNvSpPr/>
          <p:nvPr/>
        </p:nvSpPr>
        <p:spPr>
          <a:xfrm>
            <a:off x="7180246" y="4744772"/>
            <a:ext cx="4614160" cy="1811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defTabSz="402336">
              <a:lnSpc>
                <a:spcPct val="90000"/>
              </a:lnSpc>
              <a:defRPr sz="1936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DeepTrace has various model options. Get quick first-pass results in minutes using the ‘smooth’ models. Use the ‘sliding’ models to achieve the most accurate on-event picks. This test was performed using the ‘smooth’ model set.</a:t>
            </a:r>
          </a:p>
        </p:txBody>
      </p:sp>
    </p:spTree>
    <p:extLst>
      <p:ext uri="{BB962C8B-B14F-4D97-AF65-F5344CB8AC3E}">
        <p14:creationId xmlns:p14="http://schemas.microsoft.com/office/powerpoint/2010/main" val="21562554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9DC8-9F48-41F1-B271-960BBA26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#1 – ANS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ECA45B-9649-4D5A-99A6-1D5FB29E6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727131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2A4-06D9-4486-A958-745CD1F2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#2 – elevation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A36577-D1CD-4A88-89B5-22817C662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8285001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26C0-D351-4574-BE39-F4B3EB01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#2 – third party statics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843B0A-D063-468D-A26E-E83B6378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41839139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9DC8-9F48-41F1-B271-960BBA26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#2 – ANS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644DF2-63BF-4FE4-8133-5D94C4C85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13358756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2A4-06D9-4486-A958-745CD1F2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#3 – elevation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4251C0-B236-4ED0-AE04-5E467C6DF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32028010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26C0-D351-4574-BE39-F4B3EB01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#3 – third party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72A6BE-D028-4904-83D4-1F4494DF0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96604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9DC8-9F48-41F1-B271-960BBA26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#3 – ANS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56985C-0071-4D45-AAED-FA1F67BF7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9904765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E2A4-06D9-4486-A958-745CD1F2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#4 – elevation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CEB0D7-73DA-4E3C-9713-70669ECCD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5010301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26C0-D351-4574-BE39-F4B3EB01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#4 – third party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89550A-C1E1-42A3-855C-040AD7CA8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36109407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9DC8-9F48-41F1-B271-960BBA26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#4 – ANS statics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A665A-874A-4F53-9E15-D2DA1A5B8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88" y="1825625"/>
            <a:ext cx="7474823" cy="4351338"/>
          </a:xfrm>
        </p:spPr>
      </p:pic>
    </p:spTree>
    <p:extLst>
      <p:ext uri="{BB962C8B-B14F-4D97-AF65-F5344CB8AC3E}">
        <p14:creationId xmlns:p14="http://schemas.microsoft.com/office/powerpoint/2010/main" val="1558645482"/>
      </p:ext>
    </p:extLst>
  </p:cSld>
  <p:clrMapOvr>
    <a:masterClrMapping/>
  </p:clrMapOvr>
</p:sld>
</file>

<file path=ppt/theme/theme1.xml><?xml version="1.0" encoding="utf-8"?>
<a:theme xmlns:a="http://schemas.openxmlformats.org/drawingml/2006/main" name="FRG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G Template" id="{5960E0CB-143A-D540-905A-EE780EC35070}" vid="{E395376A-26AB-6249-B91F-30057A0C1E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FRG Template</Template>
  <TotalTime>18908</TotalTime>
  <Words>1848</Words>
  <Application>Microsoft Office PowerPoint</Application>
  <PresentationFormat>Widescreen</PresentationFormat>
  <Paragraphs>274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7" baseType="lpstr">
      <vt:lpstr>Arial</vt:lpstr>
      <vt:lpstr>Calibri</vt:lpstr>
      <vt:lpstr>Calibri Light</vt:lpstr>
      <vt:lpstr>FRG Template</vt:lpstr>
      <vt:lpstr>Phoenix  Advanced near surface modeling for Big Data   DeepTrace The most advanced neural net picker in industry </vt:lpstr>
      <vt:lpstr>Phoenix Functionality</vt:lpstr>
      <vt:lpstr>Phoenix was designed to meet several goals</vt:lpstr>
      <vt:lpstr>DeepTrace Functionality</vt:lpstr>
      <vt:lpstr>Demonstration of Phoenix + DeepTrace on difficult land data</vt:lpstr>
      <vt:lpstr>Demonstration outline</vt:lpstr>
      <vt:lpstr>DeepTrace picking methodology</vt:lpstr>
      <vt:lpstr>Moveout trend definition</vt:lpstr>
      <vt:lpstr>DeepTrace picking – option selection</vt:lpstr>
      <vt:lpstr>DeepTrace results</vt:lpstr>
      <vt:lpstr>Pick example – easy data</vt:lpstr>
      <vt:lpstr>Pick example – easy data</vt:lpstr>
      <vt:lpstr>Pick example – easy data</vt:lpstr>
      <vt:lpstr>Pick example – easy data</vt:lpstr>
      <vt:lpstr>First break pick example</vt:lpstr>
      <vt:lpstr>First break pick example – bandpass filter</vt:lpstr>
      <vt:lpstr>First break pick example</vt:lpstr>
      <vt:lpstr>First break pick example – bandpass filter</vt:lpstr>
      <vt:lpstr>First break pick example</vt:lpstr>
      <vt:lpstr>First break pick example – bandpass filter</vt:lpstr>
      <vt:lpstr>First break pick example</vt:lpstr>
      <vt:lpstr>First break pick example – bandpass filter</vt:lpstr>
      <vt:lpstr>First break pick example</vt:lpstr>
      <vt:lpstr>First break pick example – bandpass filter</vt:lpstr>
      <vt:lpstr>First break pick example</vt:lpstr>
      <vt:lpstr>First break pick example – bandpass filter</vt:lpstr>
      <vt:lpstr>First break pick example</vt:lpstr>
      <vt:lpstr>First break pick example – bandpass filter</vt:lpstr>
      <vt:lpstr>First break pick example</vt:lpstr>
      <vt:lpstr>First break pick example – bandpass filter</vt:lpstr>
      <vt:lpstr>First break pick example</vt:lpstr>
      <vt:lpstr>First break pick example – bandpass filter</vt:lpstr>
      <vt:lpstr>First break pick example</vt:lpstr>
      <vt:lpstr>First break pick example – bandpass filter</vt:lpstr>
      <vt:lpstr>First break pick example</vt:lpstr>
      <vt:lpstr>First break pick example – bandpass filter</vt:lpstr>
      <vt:lpstr>First break pick example – no moveout STA/LTA analysis</vt:lpstr>
      <vt:lpstr>First break pick example – no moveout Picks killed using STA/LTA threshhold</vt:lpstr>
      <vt:lpstr>First break pick example – no moveout STA/LTA analysis</vt:lpstr>
      <vt:lpstr>First break pick example – no moveout Picks killed using STA/LTA threshhold</vt:lpstr>
      <vt:lpstr>First break pick example – no moveout STA/LTA analysis</vt:lpstr>
      <vt:lpstr>First break pick example – no moveout Picks killed using STA/LTA threshhold</vt:lpstr>
      <vt:lpstr>Offset plane picker (DX-DY) – Tomography not applied</vt:lpstr>
      <vt:lpstr>Offset plane picker (DX-DY) – Tomography applied</vt:lpstr>
      <vt:lpstr>Offset plane picker (DX-DY) – Tomography not applied</vt:lpstr>
      <vt:lpstr>Offset plane picker (DX-DY) – Tomography applied</vt:lpstr>
      <vt:lpstr>Offset plane picker (DX-DY) – Tomography not applied</vt:lpstr>
      <vt:lpstr>Offset plane picker (DX-DY) – Tomography applied</vt:lpstr>
      <vt:lpstr>Offset plane picker (DX-DY) – Tomography not applied</vt:lpstr>
      <vt:lpstr>Offset plane picker (DX-DY) – Tomography applied</vt:lpstr>
      <vt:lpstr>Pattern recognition picking technology</vt:lpstr>
      <vt:lpstr>Pattern recognition example #1 NOT applied</vt:lpstr>
      <vt:lpstr>Pattern recognition example #1 Applied</vt:lpstr>
      <vt:lpstr>Pattern recognition example #2 NOT applied</vt:lpstr>
      <vt:lpstr>Pattern recognition example #2 Applied</vt:lpstr>
      <vt:lpstr>Pattern recognition example #3 NOT applied</vt:lpstr>
      <vt:lpstr>Pattern recognition example #3 Applied</vt:lpstr>
      <vt:lpstr>Pattern recognition example #4 NOT applied</vt:lpstr>
      <vt:lpstr>Pattern recognition example #4 Applied</vt:lpstr>
      <vt:lpstr>Near surface modeling</vt:lpstr>
      <vt:lpstr>Delay time analysis – branch assignment</vt:lpstr>
      <vt:lpstr>Delay time analysis – refractor velocity</vt:lpstr>
      <vt:lpstr>Delay time analysis – delay times</vt:lpstr>
      <vt:lpstr>Delay time analysis - profile</vt:lpstr>
      <vt:lpstr>Delay time analysis – shot/station stacks</vt:lpstr>
      <vt:lpstr>Adaptive Node Spacing (ANS) Tomography</vt:lpstr>
      <vt:lpstr>ANS tomography – velocity at surface</vt:lpstr>
      <vt:lpstr>ANS tomography – velocity at 500 ft depth</vt:lpstr>
      <vt:lpstr>ANS tomography – velocity at 1000 ft depth</vt:lpstr>
      <vt:lpstr>ANS tomography – velocity at 1500 ft depth</vt:lpstr>
      <vt:lpstr>ANS tomography – velocity at 2500 ft depth</vt:lpstr>
      <vt:lpstr>ANS tomography – vertical profile</vt:lpstr>
      <vt:lpstr>ANS tomography – vertical profile</vt:lpstr>
      <vt:lpstr>ANS tomography – pick QC display</vt:lpstr>
      <vt:lpstr>ANS tomography – pick QC display</vt:lpstr>
      <vt:lpstr>ANS tomography – pick QC display</vt:lpstr>
      <vt:lpstr>ANS – VNS comparison</vt:lpstr>
      <vt:lpstr>Profile #1 – location on map</vt:lpstr>
      <vt:lpstr>Profile #1</vt:lpstr>
      <vt:lpstr>Profile #2 – location on map</vt:lpstr>
      <vt:lpstr>Profile #2</vt:lpstr>
      <vt:lpstr>Profile #3 – location on map</vt:lpstr>
      <vt:lpstr>Profile #3</vt:lpstr>
      <vt:lpstr>Vertical profile comparison using well logs</vt:lpstr>
      <vt:lpstr>Solution comparison</vt:lpstr>
      <vt:lpstr>Solution comparison – statics difference plot</vt:lpstr>
      <vt:lpstr>Stacking velocity picker</vt:lpstr>
      <vt:lpstr>Profile #1 – elevation statics</vt:lpstr>
      <vt:lpstr>Profile #1 – third party statics</vt:lpstr>
      <vt:lpstr>Profile #1 – ANS statics</vt:lpstr>
      <vt:lpstr>Profile #2 – elevation statics</vt:lpstr>
      <vt:lpstr>Profile #2 – third party statics</vt:lpstr>
      <vt:lpstr>Profile #2 – ANS statics</vt:lpstr>
      <vt:lpstr>Profile #3 – elevation statics</vt:lpstr>
      <vt:lpstr>Profile #3 – third party statics</vt:lpstr>
      <vt:lpstr>Profile #3 – ANS statics</vt:lpstr>
      <vt:lpstr>Profile #4 – elevation statics</vt:lpstr>
      <vt:lpstr>Profile #4 – third party statics</vt:lpstr>
      <vt:lpstr>Profile #4 – ANS statics</vt:lpstr>
      <vt:lpstr>Profile #5 – elevation statics</vt:lpstr>
      <vt:lpstr>Profile #5 – third party statics</vt:lpstr>
      <vt:lpstr>Profile #5 – ANS statics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TGS Demo Project</dc:title>
  <dc:creator>Matt Duiker</dc:creator>
  <cp:lastModifiedBy>Matt Duiker</cp:lastModifiedBy>
  <cp:revision>116</cp:revision>
  <dcterms:created xsi:type="dcterms:W3CDTF">2019-12-07T15:39:28Z</dcterms:created>
  <dcterms:modified xsi:type="dcterms:W3CDTF">2020-01-21T15:08:05Z</dcterms:modified>
</cp:coreProperties>
</file>